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jpg" ContentType="image/jp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4610100" cy="3460750"/>
  <p:notesSz cx="4610100" cy="34607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45565"/>
            <a:ext cx="194500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#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#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#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#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7743" y="197421"/>
            <a:ext cx="4432935" cy="82550"/>
          </a:xfrm>
          <a:custGeom>
            <a:avLst/>
            <a:gdLst/>
            <a:ahLst/>
            <a:cxnLst/>
            <a:rect l="l" t="t" r="r" b="b"/>
            <a:pathLst>
              <a:path w="4432935" h="82550">
                <a:moveTo>
                  <a:pt x="4381765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4432566" y="82384"/>
                </a:lnTo>
                <a:lnTo>
                  <a:pt x="4432566" y="50800"/>
                </a:lnTo>
                <a:lnTo>
                  <a:pt x="4428558" y="31075"/>
                </a:lnTo>
                <a:lnTo>
                  <a:pt x="4417643" y="14922"/>
                </a:lnTo>
                <a:lnTo>
                  <a:pt x="4401490" y="4008"/>
                </a:lnTo>
                <a:lnTo>
                  <a:pt x="4381765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38544" y="260686"/>
            <a:ext cx="4432935" cy="701040"/>
          </a:xfrm>
          <a:custGeom>
            <a:avLst/>
            <a:gdLst/>
            <a:ahLst/>
            <a:cxnLst/>
            <a:rect l="l" t="t" r="r" b="b"/>
            <a:pathLst>
              <a:path w="4432935" h="701040">
                <a:moveTo>
                  <a:pt x="4432566" y="0"/>
                </a:moveTo>
                <a:lnTo>
                  <a:pt x="0" y="0"/>
                </a:lnTo>
                <a:lnTo>
                  <a:pt x="0" y="700679"/>
                </a:lnTo>
                <a:lnTo>
                  <a:pt x="4432566" y="700679"/>
                </a:lnTo>
                <a:lnTo>
                  <a:pt x="44325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7743" y="241849"/>
            <a:ext cx="4432935" cy="669290"/>
          </a:xfrm>
          <a:custGeom>
            <a:avLst/>
            <a:gdLst/>
            <a:ahLst/>
            <a:cxnLst/>
            <a:rect l="l" t="t" r="r" b="b"/>
            <a:pathLst>
              <a:path w="4432935" h="669290">
                <a:moveTo>
                  <a:pt x="4432566" y="0"/>
                </a:moveTo>
                <a:lnTo>
                  <a:pt x="0" y="0"/>
                </a:lnTo>
                <a:lnTo>
                  <a:pt x="0" y="617915"/>
                </a:lnTo>
                <a:lnTo>
                  <a:pt x="4008" y="637639"/>
                </a:lnTo>
                <a:lnTo>
                  <a:pt x="14922" y="653792"/>
                </a:lnTo>
                <a:lnTo>
                  <a:pt x="31075" y="664707"/>
                </a:lnTo>
                <a:lnTo>
                  <a:pt x="50800" y="668715"/>
                </a:lnTo>
                <a:lnTo>
                  <a:pt x="4381765" y="668715"/>
                </a:lnTo>
                <a:lnTo>
                  <a:pt x="4401490" y="664707"/>
                </a:lnTo>
                <a:lnTo>
                  <a:pt x="4417643" y="653792"/>
                </a:lnTo>
                <a:lnTo>
                  <a:pt x="4428558" y="637639"/>
                </a:lnTo>
                <a:lnTo>
                  <a:pt x="4432566" y="617915"/>
                </a:lnTo>
                <a:lnTo>
                  <a:pt x="4432566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#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2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45565"/>
            <a:ext cx="281368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5844" y="805698"/>
            <a:ext cx="4358411" cy="19816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4278744" y="3326667"/>
            <a:ext cx="266357" cy="119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#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://www.nasa.gov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5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slide" Target="slide3.xml"/><Relationship Id="rId4" Type="http://schemas.openxmlformats.org/officeDocument/2006/relationships/slide" Target="slide4.xml"/><Relationship Id="rId5" Type="http://schemas.openxmlformats.org/officeDocument/2006/relationships/slide" Target="slide5.xml"/><Relationship Id="rId6" Type="http://schemas.openxmlformats.org/officeDocument/2006/relationships/slide" Target="slide6.xml"/><Relationship Id="rId7" Type="http://schemas.openxmlformats.org/officeDocument/2006/relationships/slide" Target="slide7.xml"/><Relationship Id="rId8" Type="http://schemas.openxmlformats.org/officeDocument/2006/relationships/slide" Target="slide8.xml"/><Relationship Id="rId9" Type="http://schemas.openxmlformats.org/officeDocument/2006/relationships/slide" Target="slide9.xml"/><Relationship Id="rId10" Type="http://schemas.openxmlformats.org/officeDocument/2006/relationships/slide" Target="slide10.xml"/><Relationship Id="rId11" Type="http://schemas.openxmlformats.org/officeDocument/2006/relationships/slide" Target="slide11.xml"/><Relationship Id="rId12" Type="http://schemas.openxmlformats.org/officeDocument/2006/relationships/slide" Target="slide12.xml"/><Relationship Id="rId13" Type="http://schemas.openxmlformats.org/officeDocument/2006/relationships/slide" Target="slide13.xml"/><Relationship Id="rId14" Type="http://schemas.openxmlformats.org/officeDocument/2006/relationships/slide" Target="slide14.xml"/><Relationship Id="rId15" Type="http://schemas.openxmlformats.org/officeDocument/2006/relationships/slide" Target="slide15.xml"/><Relationship Id="rId16" Type="http://schemas.openxmlformats.org/officeDocument/2006/relationships/slide" Target="slide16.xml"/><Relationship Id="rId17" Type="http://schemas.openxmlformats.org/officeDocument/2006/relationships/slide" Target="slide17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38544" y="260686"/>
            <a:ext cx="4432935" cy="701040"/>
          </a:xfrm>
          <a:prstGeom prst="rect">
            <a:avLst/>
          </a:prstGeom>
        </p:spPr>
        <p:txBody>
          <a:bodyPr wrap="square" lIns="0" tIns="64769" rIns="0" bIns="0" rtlCol="0" vert="horz">
            <a:spAutoFit/>
          </a:bodyPr>
          <a:lstStyle/>
          <a:p>
            <a:pPr algn="ctr" marR="43180">
              <a:lnSpc>
                <a:spcPct val="100000"/>
              </a:lnSpc>
              <a:spcBef>
                <a:spcPts val="509"/>
              </a:spcBef>
            </a:pP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Satellite</a:t>
            </a:r>
            <a:r>
              <a:rPr dirty="0" sz="1400" spc="1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b="1">
                <a:solidFill>
                  <a:srgbClr val="FFFFFF"/>
                </a:solidFill>
                <a:latin typeface="Arial"/>
                <a:cs typeface="Arial"/>
              </a:rPr>
              <a:t>Communication</a:t>
            </a:r>
            <a:r>
              <a:rPr dirty="0" sz="1400" spc="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 b="1">
                <a:solidFill>
                  <a:srgbClr val="FFFFFF"/>
                </a:solidFill>
                <a:latin typeface="Arial"/>
                <a:cs typeface="Arial"/>
              </a:rPr>
              <a:t>Link</a:t>
            </a:r>
            <a:endParaRPr sz="1400">
              <a:latin typeface="Arial"/>
              <a:cs typeface="Arial"/>
            </a:endParaRPr>
          </a:p>
          <a:p>
            <a:pPr algn="ctr" marR="93980">
              <a:lnSpc>
                <a:spcPct val="100000"/>
              </a:lnSpc>
              <a:spcBef>
                <a:spcPts val="315"/>
              </a:spcBef>
            </a:pP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Connecting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Earth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dirty="0" sz="12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1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75601" y="1123631"/>
            <a:ext cx="3256915" cy="22612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701675" marR="694055" indent="502284">
              <a:lnSpc>
                <a:spcPct val="102600"/>
              </a:lnSpc>
              <a:spcBef>
                <a:spcPts val="55"/>
              </a:spcBef>
            </a:pPr>
            <a:r>
              <a:rPr dirty="0" sz="1100" b="1">
                <a:latin typeface="Arial"/>
                <a:cs typeface="Arial"/>
              </a:rPr>
              <a:t>Presented</a:t>
            </a:r>
            <a:r>
              <a:rPr dirty="0" sz="1100" spc="-60" b="1">
                <a:latin typeface="Arial"/>
                <a:cs typeface="Arial"/>
              </a:rPr>
              <a:t> </a:t>
            </a:r>
            <a:r>
              <a:rPr dirty="0" sz="1100" spc="-25" b="1">
                <a:latin typeface="Arial"/>
                <a:cs typeface="Arial"/>
              </a:rPr>
              <a:t>By </a:t>
            </a:r>
            <a:r>
              <a:rPr dirty="0" sz="1100" b="1">
                <a:latin typeface="Arial"/>
                <a:cs typeface="Arial"/>
              </a:rPr>
              <a:t>Nazibur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Rahman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(IT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-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21017)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030"/>
              </a:spcBef>
            </a:pPr>
            <a:r>
              <a:rPr dirty="0" sz="1100" spc="-10" b="1">
                <a:latin typeface="Arial"/>
                <a:cs typeface="Arial"/>
              </a:rPr>
              <a:t>Course</a:t>
            </a:r>
            <a:r>
              <a:rPr dirty="0" sz="1100" spc="-3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Code:</a:t>
            </a:r>
            <a:r>
              <a:rPr dirty="0" sz="1100" spc="35" b="1">
                <a:latin typeface="Arial"/>
                <a:cs typeface="Arial"/>
              </a:rPr>
              <a:t> </a:t>
            </a:r>
            <a:r>
              <a:rPr dirty="0" sz="1100">
                <a:latin typeface="Arial MT"/>
                <a:cs typeface="Arial MT"/>
              </a:rPr>
              <a:t>ICT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-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4201</a:t>
            </a:r>
            <a:endParaRPr sz="11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dirty="0" sz="1100" spc="-10" b="1">
                <a:latin typeface="Arial"/>
                <a:cs typeface="Arial"/>
              </a:rPr>
              <a:t>Course</a:t>
            </a:r>
            <a:r>
              <a:rPr dirty="0" sz="1100" spc="-3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Name:</a:t>
            </a:r>
            <a:r>
              <a:rPr dirty="0" sz="1100" spc="30" b="1">
                <a:latin typeface="Arial"/>
                <a:cs typeface="Arial"/>
              </a:rPr>
              <a:t> </a:t>
            </a:r>
            <a:r>
              <a:rPr dirty="0" sz="1100" spc="-10">
                <a:latin typeface="Arial MT"/>
                <a:cs typeface="Arial MT"/>
              </a:rPr>
              <a:t>Wireless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Mobile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Communication</a:t>
            </a:r>
            <a:endParaRPr sz="11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930"/>
              </a:spcBef>
            </a:pPr>
            <a:r>
              <a:rPr dirty="0" sz="1200" b="1">
                <a:latin typeface="Arial"/>
                <a:cs typeface="Arial"/>
              </a:rPr>
              <a:t>Course</a:t>
            </a:r>
            <a:r>
              <a:rPr dirty="0" sz="1200" spc="-55" b="1">
                <a:latin typeface="Arial"/>
                <a:cs typeface="Arial"/>
              </a:rPr>
              <a:t> </a:t>
            </a:r>
            <a:r>
              <a:rPr dirty="0" sz="1200" spc="-10" b="1">
                <a:latin typeface="Arial"/>
                <a:cs typeface="Arial"/>
              </a:rPr>
              <a:t>Teacher</a:t>
            </a:r>
            <a:endParaRPr sz="1200">
              <a:latin typeface="Arial"/>
              <a:cs typeface="Arial"/>
            </a:endParaRPr>
          </a:p>
          <a:p>
            <a:pPr algn="ctr" marL="960755" marR="953135">
              <a:lnSpc>
                <a:spcPct val="102600"/>
              </a:lnSpc>
              <a:spcBef>
                <a:spcPts val="380"/>
              </a:spcBef>
            </a:pPr>
            <a:r>
              <a:rPr dirty="0" sz="1100" b="1">
                <a:latin typeface="Arial"/>
                <a:cs typeface="Arial"/>
              </a:rPr>
              <a:t>Dr.</a:t>
            </a:r>
            <a:r>
              <a:rPr dirty="0" sz="1100" spc="10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Md.</a:t>
            </a:r>
            <a:r>
              <a:rPr dirty="0" sz="1100" spc="15" b="1">
                <a:latin typeface="Arial"/>
                <a:cs typeface="Arial"/>
              </a:rPr>
              <a:t> </a:t>
            </a:r>
            <a:r>
              <a:rPr dirty="0" sz="1100" b="1">
                <a:latin typeface="Arial"/>
                <a:cs typeface="Arial"/>
              </a:rPr>
              <a:t>Nazrul</a:t>
            </a:r>
            <a:r>
              <a:rPr dirty="0" sz="1100" spc="-45" b="1">
                <a:latin typeface="Arial"/>
                <a:cs typeface="Arial"/>
              </a:rPr>
              <a:t> </a:t>
            </a:r>
            <a:r>
              <a:rPr dirty="0" sz="1100" spc="-10" b="1">
                <a:latin typeface="Arial"/>
                <a:cs typeface="Arial"/>
              </a:rPr>
              <a:t>Islam </a:t>
            </a:r>
            <a:r>
              <a:rPr dirty="0" sz="1100">
                <a:latin typeface="Arial MT"/>
                <a:cs typeface="Arial MT"/>
              </a:rPr>
              <a:t>Associate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Professor </a:t>
            </a:r>
            <a:r>
              <a:rPr dirty="0" sz="1100">
                <a:latin typeface="Arial MT"/>
                <a:cs typeface="Arial MT"/>
              </a:rPr>
              <a:t>Dept.</a:t>
            </a:r>
            <a:r>
              <a:rPr dirty="0" sz="1100" spc="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30">
                <a:latin typeface="Arial MT"/>
                <a:cs typeface="Arial MT"/>
              </a:rPr>
              <a:t>ICT, </a:t>
            </a:r>
            <a:r>
              <a:rPr dirty="0" sz="1100" spc="-10">
                <a:latin typeface="Arial MT"/>
                <a:cs typeface="Arial MT"/>
              </a:rPr>
              <a:t>MBSTU</a:t>
            </a: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70"/>
              </a:spcBef>
            </a:pPr>
            <a:endParaRPr sz="11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dirty="0" sz="1100">
                <a:latin typeface="Arial MT"/>
                <a:cs typeface="Arial MT"/>
              </a:rPr>
              <a:t>October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31,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2025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Types</a:t>
            </a:r>
            <a:r>
              <a:rPr dirty="0" spc="40"/>
              <a:t> </a:t>
            </a:r>
            <a:r>
              <a:rPr dirty="0"/>
              <a:t>of</a:t>
            </a:r>
            <a:r>
              <a:rPr dirty="0" spc="40"/>
              <a:t> </a:t>
            </a:r>
            <a:r>
              <a:rPr dirty="0"/>
              <a:t>Communication</a:t>
            </a:r>
            <a:r>
              <a:rPr dirty="0" spc="45"/>
              <a:t> </a:t>
            </a:r>
            <a:r>
              <a:rPr dirty="0" spc="-10"/>
              <a:t>Satellites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39" y="1117701"/>
            <a:ext cx="76809" cy="7680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39" y="1671878"/>
            <a:ext cx="76809" cy="7680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39" y="2053983"/>
            <a:ext cx="76809" cy="7680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25547" y="771000"/>
            <a:ext cx="1731979" cy="1731979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14515" y="1045792"/>
            <a:ext cx="3778250" cy="161036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170561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Arial MT"/>
                <a:cs typeface="Arial MT"/>
              </a:rPr>
              <a:t>GEO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satellites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stay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fixed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above </a:t>
            </a:r>
            <a:r>
              <a:rPr dirty="0" sz="1100">
                <a:latin typeface="Arial MT"/>
                <a:cs typeface="Arial MT"/>
              </a:rPr>
              <a:t>one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point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mostly</a:t>
            </a:r>
            <a:r>
              <a:rPr dirty="0" sz="1100" spc="-25">
                <a:latin typeface="Arial MT"/>
                <a:cs typeface="Arial MT"/>
              </a:rPr>
              <a:t> for TV.</a:t>
            </a:r>
            <a:endParaRPr sz="1100">
              <a:latin typeface="Arial MT"/>
              <a:cs typeface="Arial MT"/>
            </a:endParaRPr>
          </a:p>
          <a:p>
            <a:pPr marL="12700" marR="1791970">
              <a:lnSpc>
                <a:spcPct val="102600"/>
              </a:lnSpc>
              <a:spcBef>
                <a:spcPts val="300"/>
              </a:spcBef>
            </a:pPr>
            <a:r>
              <a:rPr dirty="0" sz="1100">
                <a:latin typeface="Arial MT"/>
                <a:cs typeface="Arial MT"/>
              </a:rPr>
              <a:t>MEO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satellites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move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around</a:t>
            </a:r>
            <a:r>
              <a:rPr dirty="0" sz="1100" spc="-25">
                <a:latin typeface="Arial MT"/>
                <a:cs typeface="Arial MT"/>
              </a:rPr>
              <a:t> the </a:t>
            </a:r>
            <a:r>
              <a:rPr dirty="0" sz="1100">
                <a:latin typeface="Arial MT"/>
                <a:cs typeface="Arial MT"/>
              </a:rPr>
              <a:t>Earth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GPS.</a:t>
            </a:r>
            <a:endParaRPr sz="1100">
              <a:latin typeface="Arial MT"/>
              <a:cs typeface="Arial MT"/>
            </a:endParaRPr>
          </a:p>
          <a:p>
            <a:pPr marL="12700" marR="1614805">
              <a:lnSpc>
                <a:spcPct val="102600"/>
              </a:lnSpc>
              <a:spcBef>
                <a:spcPts val="300"/>
              </a:spcBef>
            </a:pPr>
            <a:r>
              <a:rPr dirty="0" sz="1100">
                <a:latin typeface="Arial MT"/>
                <a:cs typeface="Arial MT"/>
              </a:rPr>
              <a:t>LEO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satellites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closer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20">
                <a:latin typeface="Arial MT"/>
                <a:cs typeface="Arial MT"/>
              </a:rPr>
              <a:t> move </a:t>
            </a:r>
            <a:r>
              <a:rPr dirty="0" sz="1100">
                <a:latin typeface="Arial MT"/>
                <a:cs typeface="Arial MT"/>
              </a:rPr>
              <a:t>fast.</a:t>
            </a:r>
            <a:r>
              <a:rPr dirty="0" sz="1100" spc="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They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help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with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fast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internet </a:t>
            </a:r>
            <a:r>
              <a:rPr dirty="0" sz="1100">
                <a:latin typeface="Arial MT"/>
                <a:cs typeface="Arial MT"/>
              </a:rPr>
              <a:t>like</a:t>
            </a:r>
            <a:r>
              <a:rPr dirty="0" sz="1100" spc="-6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Starlink.</a:t>
            </a:r>
            <a:endParaRPr sz="1100">
              <a:latin typeface="Arial MT"/>
              <a:cs typeface="Arial MT"/>
            </a:endParaRPr>
          </a:p>
          <a:p>
            <a:pPr algn="r" marR="5080">
              <a:lnSpc>
                <a:spcPct val="100000"/>
              </a:lnSpc>
              <a:spcBef>
                <a:spcPts val="125"/>
              </a:spcBef>
            </a:pPr>
            <a:r>
              <a:rPr dirty="0" sz="800" b="1">
                <a:latin typeface="Arial"/>
                <a:cs typeface="Arial"/>
              </a:rPr>
              <a:t>Figure</a:t>
            </a:r>
            <a:r>
              <a:rPr dirty="0" sz="800" spc="-10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5:</a:t>
            </a:r>
            <a:r>
              <a:rPr dirty="0" sz="800" spc="50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Satellite</a:t>
            </a:r>
            <a:r>
              <a:rPr dirty="0" sz="800" spc="-5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Orbits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10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Common</a:t>
            </a:r>
            <a:r>
              <a:rPr dirty="0" spc="95"/>
              <a:t> </a:t>
            </a:r>
            <a:r>
              <a:rPr dirty="0"/>
              <a:t>Frequency</a:t>
            </a:r>
            <a:r>
              <a:rPr dirty="0" spc="100"/>
              <a:t> </a:t>
            </a:r>
            <a:r>
              <a:rPr dirty="0" spc="-10"/>
              <a:t>Bands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39" y="1085418"/>
            <a:ext cx="76809" cy="7680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39" y="1467523"/>
            <a:ext cx="76809" cy="7680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39" y="1849640"/>
            <a:ext cx="76809" cy="7680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39" y="2231745"/>
            <a:ext cx="76809" cy="7680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25547" y="771000"/>
            <a:ext cx="1731979" cy="1731979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14796" rIns="0" bIns="0" rtlCol="0" vert="horz">
            <a:spAutoFit/>
          </a:bodyPr>
          <a:lstStyle/>
          <a:p>
            <a:pPr marL="300990" marR="2003425">
              <a:lnSpc>
                <a:spcPct val="102699"/>
              </a:lnSpc>
              <a:spcBef>
                <a:spcPts val="55"/>
              </a:spcBef>
            </a:pPr>
            <a:r>
              <a:rPr dirty="0" spc="-10" i="0">
                <a:latin typeface="Arial MT"/>
                <a:cs typeface="Arial MT"/>
              </a:rPr>
              <a:t>C-</a:t>
            </a:r>
            <a:r>
              <a:rPr dirty="0" i="0">
                <a:latin typeface="Arial MT"/>
                <a:cs typeface="Arial MT"/>
              </a:rPr>
              <a:t>Band</a:t>
            </a:r>
            <a:r>
              <a:rPr dirty="0" spc="-3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is</a:t>
            </a:r>
            <a:r>
              <a:rPr dirty="0" spc="-3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used</a:t>
            </a:r>
            <a:r>
              <a:rPr dirty="0" spc="-3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for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TV</a:t>
            </a:r>
            <a:r>
              <a:rPr dirty="0" spc="-3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and</a:t>
            </a:r>
            <a:r>
              <a:rPr dirty="0" spc="-35" i="0">
                <a:latin typeface="Arial MT"/>
                <a:cs typeface="Arial MT"/>
              </a:rPr>
              <a:t> </a:t>
            </a:r>
            <a:r>
              <a:rPr dirty="0" spc="-20" i="0">
                <a:latin typeface="Arial MT"/>
                <a:cs typeface="Arial MT"/>
              </a:rPr>
              <a:t>works </a:t>
            </a:r>
            <a:r>
              <a:rPr dirty="0" spc="-10" i="0">
                <a:latin typeface="Arial MT"/>
                <a:cs typeface="Arial MT"/>
              </a:rPr>
              <a:t>even</a:t>
            </a:r>
            <a:r>
              <a:rPr dirty="0" spc="-3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in</a:t>
            </a:r>
            <a:r>
              <a:rPr dirty="0" spc="-3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bad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weather.</a:t>
            </a:r>
          </a:p>
          <a:p>
            <a:pPr marL="300990" marR="1938655">
              <a:lnSpc>
                <a:spcPct val="102600"/>
              </a:lnSpc>
              <a:spcBef>
                <a:spcPts val="300"/>
              </a:spcBef>
            </a:pPr>
            <a:r>
              <a:rPr dirty="0" spc="-25" i="0">
                <a:latin typeface="Arial MT"/>
                <a:cs typeface="Arial MT"/>
              </a:rPr>
              <a:t>Ku-</a:t>
            </a:r>
            <a:r>
              <a:rPr dirty="0" i="0">
                <a:latin typeface="Arial MT"/>
                <a:cs typeface="Arial MT"/>
              </a:rPr>
              <a:t>Band</a:t>
            </a:r>
            <a:r>
              <a:rPr dirty="0" spc="-2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is</a:t>
            </a:r>
            <a:r>
              <a:rPr dirty="0" spc="-1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popular</a:t>
            </a:r>
            <a:r>
              <a:rPr dirty="0" spc="-1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for</a:t>
            </a:r>
            <a:r>
              <a:rPr dirty="0" spc="-1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satellite</a:t>
            </a:r>
            <a:r>
              <a:rPr dirty="0" spc="-20" i="0">
                <a:latin typeface="Arial MT"/>
                <a:cs typeface="Arial MT"/>
              </a:rPr>
              <a:t> </a:t>
            </a:r>
            <a:r>
              <a:rPr dirty="0" spc="-25" i="0">
                <a:latin typeface="Arial MT"/>
                <a:cs typeface="Arial MT"/>
              </a:rPr>
              <a:t>TV </a:t>
            </a:r>
            <a:r>
              <a:rPr dirty="0" i="0">
                <a:latin typeface="Arial MT"/>
                <a:cs typeface="Arial MT"/>
              </a:rPr>
              <a:t>and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the</a:t>
            </a:r>
            <a:r>
              <a:rPr dirty="0" spc="-20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internet.</a:t>
            </a:r>
          </a:p>
          <a:p>
            <a:pPr marL="300990" marR="2261870">
              <a:lnSpc>
                <a:spcPct val="102600"/>
              </a:lnSpc>
              <a:spcBef>
                <a:spcPts val="300"/>
              </a:spcBef>
            </a:pPr>
            <a:r>
              <a:rPr dirty="0" spc="-10" i="0">
                <a:latin typeface="Arial MT"/>
                <a:cs typeface="Arial MT"/>
              </a:rPr>
              <a:t>Ka-</a:t>
            </a:r>
            <a:r>
              <a:rPr dirty="0" i="0">
                <a:latin typeface="Arial MT"/>
                <a:cs typeface="Arial MT"/>
              </a:rPr>
              <a:t>Band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is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used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for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very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spc="-20" i="0">
                <a:latin typeface="Arial MT"/>
                <a:cs typeface="Arial MT"/>
              </a:rPr>
              <a:t>fast </a:t>
            </a:r>
            <a:r>
              <a:rPr dirty="0" spc="-10" i="0">
                <a:latin typeface="Arial MT"/>
                <a:cs typeface="Arial MT"/>
              </a:rPr>
              <a:t>broadband.</a:t>
            </a:r>
          </a:p>
          <a:p>
            <a:pPr marL="300990" marR="2057400">
              <a:lnSpc>
                <a:spcPct val="102600"/>
              </a:lnSpc>
              <a:spcBef>
                <a:spcPts val="295"/>
              </a:spcBef>
            </a:pPr>
            <a:r>
              <a:rPr dirty="0" i="0">
                <a:latin typeface="Arial MT"/>
                <a:cs typeface="Arial MT"/>
              </a:rPr>
              <a:t>L</a:t>
            </a:r>
            <a:r>
              <a:rPr dirty="0" spc="-3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Band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and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S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Band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are</a:t>
            </a:r>
            <a:r>
              <a:rPr dirty="0" spc="-3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used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spc="-25" i="0">
                <a:latin typeface="Arial MT"/>
                <a:cs typeface="Arial MT"/>
              </a:rPr>
              <a:t>for </a:t>
            </a:r>
            <a:r>
              <a:rPr dirty="0" i="0">
                <a:latin typeface="Arial MT"/>
                <a:cs typeface="Arial MT"/>
              </a:rPr>
              <a:t>GPS</a:t>
            </a:r>
            <a:r>
              <a:rPr dirty="0" spc="-1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and</a:t>
            </a:r>
            <a:r>
              <a:rPr dirty="0" spc="-1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satellite</a:t>
            </a:r>
            <a:r>
              <a:rPr dirty="0" spc="-1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phones.</a:t>
            </a:r>
          </a:p>
          <a:p>
            <a:pPr marL="2601595">
              <a:lnSpc>
                <a:spcPct val="100000"/>
              </a:lnSpc>
              <a:spcBef>
                <a:spcPts val="85"/>
              </a:spcBef>
            </a:pPr>
            <a:r>
              <a:rPr dirty="0" sz="800" b="1" i="0">
                <a:latin typeface="Arial"/>
                <a:cs typeface="Arial"/>
              </a:rPr>
              <a:t>Figure 6:</a:t>
            </a:r>
            <a:r>
              <a:rPr dirty="0" sz="800" spc="60" b="1" i="0">
                <a:latin typeface="Arial"/>
                <a:cs typeface="Arial"/>
              </a:rPr>
              <a:t> </a:t>
            </a:r>
            <a:r>
              <a:rPr dirty="0" sz="800" spc="-10" b="1" i="0">
                <a:latin typeface="Arial"/>
                <a:cs typeface="Arial"/>
              </a:rPr>
              <a:t>Satellite</a:t>
            </a:r>
            <a:r>
              <a:rPr dirty="0" sz="800" b="1" i="0">
                <a:latin typeface="Arial"/>
                <a:cs typeface="Arial"/>
              </a:rPr>
              <a:t> </a:t>
            </a:r>
            <a:r>
              <a:rPr dirty="0" sz="800" spc="-10" b="1" i="0">
                <a:latin typeface="Arial"/>
                <a:cs typeface="Arial"/>
              </a:rPr>
              <a:t>Frequency</a:t>
            </a:r>
            <a:r>
              <a:rPr dirty="0" sz="800" spc="5" b="1" i="0">
                <a:latin typeface="Arial"/>
                <a:cs typeface="Arial"/>
              </a:rPr>
              <a:t> </a:t>
            </a:r>
            <a:r>
              <a:rPr dirty="0" sz="800" spc="-20" b="1" i="0">
                <a:latin typeface="Arial"/>
                <a:cs typeface="Arial"/>
              </a:rPr>
              <a:t>Bands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10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/>
              <a:t>Applications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39" y="905357"/>
            <a:ext cx="76809" cy="7680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14515" y="833448"/>
            <a:ext cx="2131060" cy="189230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9525">
              <a:lnSpc>
                <a:spcPct val="102600"/>
              </a:lnSpc>
              <a:spcBef>
                <a:spcPts val="55"/>
              </a:spcBef>
            </a:pPr>
            <a:r>
              <a:rPr dirty="0" sz="1100" spc="-10">
                <a:latin typeface="Arial MT"/>
                <a:cs typeface="Arial MT"/>
              </a:rPr>
              <a:t>Satellite communication </a:t>
            </a:r>
            <a:r>
              <a:rPr dirty="0" sz="1100">
                <a:latin typeface="Arial MT"/>
                <a:cs typeface="Arial MT"/>
              </a:rPr>
              <a:t>is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needed </a:t>
            </a:r>
            <a:r>
              <a:rPr dirty="0" sz="1100">
                <a:latin typeface="Arial MT"/>
                <a:cs typeface="Arial MT"/>
              </a:rPr>
              <a:t>for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TV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radio.</a:t>
            </a:r>
            <a:endParaRPr sz="1100">
              <a:latin typeface="Arial MT"/>
              <a:cs typeface="Arial MT"/>
            </a:endParaRPr>
          </a:p>
          <a:p>
            <a:pPr marL="12700" marR="122555">
              <a:lnSpc>
                <a:spcPct val="102600"/>
              </a:lnSpc>
              <a:spcBef>
                <a:spcPts val="300"/>
              </a:spcBef>
            </a:pPr>
            <a:r>
              <a:rPr dirty="0" sz="1100">
                <a:latin typeface="Arial MT"/>
                <a:cs typeface="Arial MT"/>
              </a:rPr>
              <a:t>It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provides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internet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remote areas.</a:t>
            </a:r>
            <a:endParaRPr sz="1100">
              <a:latin typeface="Arial MT"/>
              <a:cs typeface="Arial MT"/>
            </a:endParaRPr>
          </a:p>
          <a:p>
            <a:pPr marL="12700" marR="226695">
              <a:lnSpc>
                <a:spcPct val="102600"/>
              </a:lnSpc>
              <a:spcBef>
                <a:spcPts val="300"/>
              </a:spcBef>
            </a:pPr>
            <a:r>
              <a:rPr dirty="0" sz="1100">
                <a:latin typeface="Arial MT"/>
                <a:cs typeface="Arial MT"/>
              </a:rPr>
              <a:t>GPS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helps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with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navigation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25">
                <a:latin typeface="Arial MT"/>
                <a:cs typeface="Arial MT"/>
              </a:rPr>
              <a:t>and </a:t>
            </a:r>
            <a:r>
              <a:rPr dirty="0" sz="1100">
                <a:latin typeface="Arial MT"/>
                <a:cs typeface="Arial MT"/>
              </a:rPr>
              <a:t>finding</a:t>
            </a:r>
            <a:r>
              <a:rPr dirty="0" sz="1100" spc="-7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places.</a:t>
            </a:r>
            <a:endParaRPr sz="1100">
              <a:latin typeface="Arial MT"/>
              <a:cs typeface="Arial MT"/>
            </a:endParaRPr>
          </a:p>
          <a:p>
            <a:pPr marL="12700" marR="427990">
              <a:lnSpc>
                <a:spcPct val="102699"/>
              </a:lnSpc>
              <a:spcBef>
                <a:spcPts val="295"/>
              </a:spcBef>
            </a:pPr>
            <a:r>
              <a:rPr dirty="0" sz="1100" spc="-10">
                <a:latin typeface="Arial MT"/>
                <a:cs typeface="Arial MT"/>
              </a:rPr>
              <a:t>Weather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satellites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help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with </a:t>
            </a:r>
            <a:r>
              <a:rPr dirty="0" sz="1100" spc="-10">
                <a:latin typeface="Arial MT"/>
                <a:cs typeface="Arial MT"/>
              </a:rPr>
              <a:t>forecasts.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Arial MT"/>
                <a:cs typeface="Arial MT"/>
              </a:rPr>
              <a:t>Satellite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links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disaster management.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39" y="1287462"/>
            <a:ext cx="76809" cy="7680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39" y="1669567"/>
            <a:ext cx="76809" cy="7680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39" y="2051672"/>
            <a:ext cx="76809" cy="7680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39" y="2433777"/>
            <a:ext cx="76809" cy="76809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25547" y="723184"/>
            <a:ext cx="1731979" cy="1731979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2758325" y="2412085"/>
            <a:ext cx="1666875" cy="367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9590" marR="5080" indent="-517525">
              <a:lnSpc>
                <a:spcPct val="140100"/>
              </a:lnSpc>
              <a:spcBef>
                <a:spcPts val="100"/>
              </a:spcBef>
            </a:pPr>
            <a:r>
              <a:rPr dirty="0" sz="800" b="1">
                <a:latin typeface="Arial"/>
                <a:cs typeface="Arial"/>
              </a:rPr>
              <a:t>Figure</a:t>
            </a:r>
            <a:r>
              <a:rPr dirty="0" sz="800" spc="-10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7:</a:t>
            </a:r>
            <a:r>
              <a:rPr dirty="0" sz="800" spc="50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Satellite</a:t>
            </a:r>
            <a:r>
              <a:rPr dirty="0" sz="800" spc="-5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Communication Applications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10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Advantages</a:t>
            </a:r>
            <a:r>
              <a:rPr dirty="0" spc="80"/>
              <a:t> </a:t>
            </a:r>
            <a:r>
              <a:rPr dirty="0"/>
              <a:t>and</a:t>
            </a:r>
            <a:r>
              <a:rPr dirty="0" spc="80"/>
              <a:t> </a:t>
            </a:r>
            <a:r>
              <a:rPr dirty="0" spc="-10"/>
              <a:t>Limitations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557" y="1131404"/>
            <a:ext cx="76809" cy="7680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557" y="1341437"/>
            <a:ext cx="76809" cy="7680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557" y="1551470"/>
            <a:ext cx="76809" cy="7680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557" y="2022144"/>
            <a:ext cx="76809" cy="7680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9557" y="2232177"/>
            <a:ext cx="76809" cy="7680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9557" y="2442210"/>
            <a:ext cx="76809" cy="7680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25844" y="805698"/>
            <a:ext cx="3330575" cy="1756410"/>
          </a:xfrm>
          <a:prstGeom prst="rect">
            <a:avLst/>
          </a:prstGeom>
        </p:spPr>
        <p:txBody>
          <a:bodyPr wrap="square" lIns="0" tIns="5524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dirty="0" sz="1100" spc="-10" b="1">
                <a:latin typeface="Arial"/>
                <a:cs typeface="Arial"/>
              </a:rPr>
              <a:t>Advantages:</a:t>
            </a:r>
            <a:endParaRPr sz="1100">
              <a:latin typeface="Arial"/>
              <a:cs typeface="Arial"/>
            </a:endParaRPr>
          </a:p>
          <a:p>
            <a:pPr marL="289560" marR="372745">
              <a:lnSpc>
                <a:spcPct val="125299"/>
              </a:lnSpc>
            </a:pPr>
            <a:r>
              <a:rPr dirty="0" sz="1100" spc="-10">
                <a:latin typeface="Arial MT"/>
                <a:cs typeface="Arial MT"/>
              </a:rPr>
              <a:t>Satellites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reach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every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part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of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world. </a:t>
            </a:r>
            <a:r>
              <a:rPr dirty="0" sz="1100">
                <a:latin typeface="Arial MT"/>
                <a:cs typeface="Arial MT"/>
              </a:rPr>
              <a:t>They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provide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fast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reliable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data.</a:t>
            </a:r>
            <a:endParaRPr sz="1100">
              <a:latin typeface="Arial MT"/>
              <a:cs typeface="Arial MT"/>
            </a:endParaRP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dirty="0" sz="1100">
                <a:latin typeface="Arial MT"/>
                <a:cs typeface="Arial MT"/>
              </a:rPr>
              <a:t>They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where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ground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network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not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available.</a:t>
            </a:r>
            <a:endParaRPr sz="1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dirty="0" sz="1100" spc="-10" b="1">
                <a:latin typeface="Arial"/>
                <a:cs typeface="Arial"/>
              </a:rPr>
              <a:t>Limitations:</a:t>
            </a:r>
            <a:endParaRPr sz="1100">
              <a:latin typeface="Arial"/>
              <a:cs typeface="Arial"/>
            </a:endParaRPr>
          </a:p>
          <a:p>
            <a:pPr marL="289560" marR="115570">
              <a:lnSpc>
                <a:spcPct val="125299"/>
              </a:lnSpc>
            </a:pPr>
            <a:r>
              <a:rPr dirty="0" sz="1100">
                <a:latin typeface="Arial MT"/>
                <a:cs typeface="Arial MT"/>
              </a:rPr>
              <a:t>It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is</a:t>
            </a:r>
            <a:r>
              <a:rPr dirty="0" sz="1100" spc="-20">
                <a:latin typeface="Arial MT"/>
                <a:cs typeface="Arial MT"/>
              </a:rPr>
              <a:t> expensive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launch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maintain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satellites. Signals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from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GEO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satellites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may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delayed.</a:t>
            </a:r>
            <a:endParaRPr sz="1100">
              <a:latin typeface="Arial MT"/>
              <a:cs typeface="Arial MT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dirty="0" sz="1100">
                <a:latin typeface="Arial MT"/>
                <a:cs typeface="Arial MT"/>
              </a:rPr>
              <a:t>Bad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weather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cause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problems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with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signal.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10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Future</a:t>
            </a:r>
            <a:r>
              <a:rPr dirty="0" spc="125"/>
              <a:t> </a:t>
            </a:r>
            <a:r>
              <a:rPr dirty="0" spc="-10"/>
              <a:t>Trends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39" y="1108735"/>
            <a:ext cx="76809" cy="7680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14515" y="1036826"/>
            <a:ext cx="2120900" cy="15106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15113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Arial MT"/>
                <a:cs typeface="Arial MT"/>
              </a:rPr>
              <a:t>New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LEO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satellite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networks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like </a:t>
            </a:r>
            <a:r>
              <a:rPr dirty="0" sz="1100">
                <a:latin typeface="Arial MT"/>
                <a:cs typeface="Arial MT"/>
              </a:rPr>
              <a:t>Starlink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give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internet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worldwide.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 spc="-10">
                <a:latin typeface="Arial MT"/>
                <a:cs typeface="Arial MT"/>
              </a:rPr>
              <a:t>Satellites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working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with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5G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25">
                <a:latin typeface="Arial MT"/>
                <a:cs typeface="Arial MT"/>
              </a:rPr>
              <a:t>and </a:t>
            </a:r>
            <a:r>
              <a:rPr dirty="0" sz="1100">
                <a:latin typeface="Arial MT"/>
                <a:cs typeface="Arial MT"/>
              </a:rPr>
              <a:t>IoT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for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smart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networking.</a:t>
            </a:r>
            <a:endParaRPr sz="1100">
              <a:latin typeface="Arial MT"/>
              <a:cs typeface="Arial MT"/>
            </a:endParaRPr>
          </a:p>
          <a:p>
            <a:pPr marL="12700" marR="33020">
              <a:lnSpc>
                <a:spcPct val="102699"/>
              </a:lnSpc>
              <a:spcBef>
                <a:spcPts val="300"/>
              </a:spcBef>
            </a:pPr>
            <a:r>
              <a:rPr dirty="0" sz="1100">
                <a:latin typeface="Arial MT"/>
                <a:cs typeface="Arial MT"/>
              </a:rPr>
              <a:t>Quantum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satellites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coming</a:t>
            </a:r>
            <a:r>
              <a:rPr dirty="0" sz="1100" spc="-25">
                <a:latin typeface="Arial MT"/>
                <a:cs typeface="Arial MT"/>
              </a:rPr>
              <a:t> for </a:t>
            </a:r>
            <a:r>
              <a:rPr dirty="0" sz="1100">
                <a:latin typeface="Arial MT"/>
                <a:cs typeface="Arial MT"/>
              </a:rPr>
              <a:t>super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safe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communication.</a:t>
            </a:r>
            <a:endParaRPr sz="1100">
              <a:latin typeface="Arial MT"/>
              <a:cs typeface="Arial MT"/>
            </a:endParaRPr>
          </a:p>
          <a:p>
            <a:pPr marL="12700" marR="357505">
              <a:lnSpc>
                <a:spcPct val="102600"/>
              </a:lnSpc>
              <a:spcBef>
                <a:spcPts val="295"/>
              </a:spcBef>
            </a:pPr>
            <a:r>
              <a:rPr dirty="0" sz="1100" spc="-10">
                <a:latin typeface="Arial MT"/>
                <a:cs typeface="Arial MT"/>
              </a:rPr>
              <a:t>Rocket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launches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cost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less </a:t>
            </a:r>
            <a:r>
              <a:rPr dirty="0" sz="1100">
                <a:latin typeface="Arial MT"/>
                <a:cs typeface="Arial MT"/>
              </a:rPr>
              <a:t>because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rockets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reused.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39" y="1490840"/>
            <a:ext cx="76809" cy="7680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39" y="1872945"/>
            <a:ext cx="76809" cy="7680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39" y="2255050"/>
            <a:ext cx="76809" cy="7680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25547" y="730957"/>
            <a:ext cx="1731979" cy="173197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2822701" y="2419858"/>
            <a:ext cx="1538605" cy="367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46735" marR="5080" indent="-534670">
              <a:lnSpc>
                <a:spcPct val="140100"/>
              </a:lnSpc>
              <a:spcBef>
                <a:spcPts val="100"/>
              </a:spcBef>
            </a:pPr>
            <a:r>
              <a:rPr dirty="0" sz="800" b="1">
                <a:latin typeface="Arial"/>
                <a:cs typeface="Arial"/>
              </a:rPr>
              <a:t>Figure</a:t>
            </a:r>
            <a:r>
              <a:rPr dirty="0" sz="800" spc="-30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8:</a:t>
            </a:r>
            <a:r>
              <a:rPr dirty="0" sz="800" spc="2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Starlink</a:t>
            </a:r>
            <a:r>
              <a:rPr dirty="0" sz="800" spc="-2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and</a:t>
            </a:r>
            <a:r>
              <a:rPr dirty="0" sz="800" spc="-2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Next</a:t>
            </a:r>
            <a:r>
              <a:rPr dirty="0" sz="800" spc="-25" b="1">
                <a:latin typeface="Arial"/>
                <a:cs typeface="Arial"/>
              </a:rPr>
              <a:t> Gen</a:t>
            </a:r>
            <a:r>
              <a:rPr dirty="0" sz="800" spc="-10" b="1">
                <a:latin typeface="Arial"/>
                <a:cs typeface="Arial"/>
              </a:rPr>
              <a:t> Satellites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10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/>
              <a:t>Conclusion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39" y="1299705"/>
            <a:ext cx="76809" cy="7680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39" y="1681810"/>
            <a:ext cx="76809" cy="7680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39" y="2063915"/>
            <a:ext cx="76809" cy="7680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25547" y="731300"/>
            <a:ext cx="1731979" cy="1731979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29083" rIns="0" bIns="0" rtlCol="0" vert="horz">
            <a:spAutoFit/>
          </a:bodyPr>
          <a:lstStyle/>
          <a:p>
            <a:pPr marL="300990" marR="1963420">
              <a:lnSpc>
                <a:spcPct val="102600"/>
              </a:lnSpc>
              <a:spcBef>
                <a:spcPts val="55"/>
              </a:spcBef>
            </a:pPr>
            <a:r>
              <a:rPr dirty="0" spc="-10" i="0">
                <a:latin typeface="Arial MT"/>
                <a:cs typeface="Arial MT"/>
              </a:rPr>
              <a:t>Satellites</a:t>
            </a:r>
            <a:r>
              <a:rPr dirty="0" spc="-2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connect</a:t>
            </a:r>
            <a:r>
              <a:rPr dirty="0" spc="-20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people,</a:t>
            </a:r>
            <a:r>
              <a:rPr dirty="0" spc="-20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places </a:t>
            </a:r>
            <a:r>
              <a:rPr dirty="0" i="0">
                <a:latin typeface="Arial MT"/>
                <a:cs typeface="Arial MT"/>
              </a:rPr>
              <a:t>and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services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all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over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the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world.</a:t>
            </a:r>
          </a:p>
          <a:p>
            <a:pPr marL="300990" marR="2109470">
              <a:lnSpc>
                <a:spcPct val="102600"/>
              </a:lnSpc>
              <a:spcBef>
                <a:spcPts val="300"/>
              </a:spcBef>
            </a:pPr>
            <a:r>
              <a:rPr dirty="0" i="0">
                <a:latin typeface="Arial MT"/>
                <a:cs typeface="Arial MT"/>
              </a:rPr>
              <a:t>They</a:t>
            </a:r>
            <a:r>
              <a:rPr dirty="0" spc="-5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play</a:t>
            </a:r>
            <a:r>
              <a:rPr dirty="0" spc="-5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a</a:t>
            </a:r>
            <a:r>
              <a:rPr dirty="0" spc="-5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key</a:t>
            </a:r>
            <a:r>
              <a:rPr dirty="0" spc="-5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role</a:t>
            </a:r>
            <a:r>
              <a:rPr dirty="0" spc="-5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in</a:t>
            </a:r>
            <a:r>
              <a:rPr dirty="0" spc="-50" i="0">
                <a:latin typeface="Arial MT"/>
                <a:cs typeface="Arial MT"/>
              </a:rPr>
              <a:t> </a:t>
            </a:r>
            <a:r>
              <a:rPr dirty="0" spc="-25" i="0">
                <a:latin typeface="Arial MT"/>
                <a:cs typeface="Arial MT"/>
              </a:rPr>
              <a:t>TV, </a:t>
            </a:r>
            <a:r>
              <a:rPr dirty="0" spc="-10" i="0">
                <a:latin typeface="Arial MT"/>
                <a:cs typeface="Arial MT"/>
              </a:rPr>
              <a:t>navigation,</a:t>
            </a:r>
            <a:r>
              <a:rPr dirty="0" spc="-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internet</a:t>
            </a:r>
            <a:r>
              <a:rPr dirty="0" spc="-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and</a:t>
            </a:r>
            <a:r>
              <a:rPr dirty="0" spc="-5" i="0">
                <a:latin typeface="Arial MT"/>
                <a:cs typeface="Arial MT"/>
              </a:rPr>
              <a:t> </a:t>
            </a:r>
            <a:r>
              <a:rPr dirty="0" spc="-30" i="0">
                <a:latin typeface="Arial MT"/>
                <a:cs typeface="Arial MT"/>
              </a:rPr>
              <a:t>safety.</a:t>
            </a:r>
          </a:p>
          <a:p>
            <a:pPr marL="300990" marR="1879600">
              <a:lnSpc>
                <a:spcPct val="102600"/>
              </a:lnSpc>
              <a:spcBef>
                <a:spcPts val="300"/>
              </a:spcBef>
            </a:pPr>
            <a:r>
              <a:rPr dirty="0" spc="-25" i="0">
                <a:latin typeface="Arial MT"/>
                <a:cs typeface="Arial MT"/>
              </a:rPr>
              <a:t>Technology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will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keep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improving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spc="-25" i="0">
                <a:latin typeface="Arial MT"/>
                <a:cs typeface="Arial MT"/>
              </a:rPr>
              <a:t>for </a:t>
            </a:r>
            <a:r>
              <a:rPr dirty="0" i="0">
                <a:latin typeface="Arial MT"/>
                <a:cs typeface="Arial MT"/>
              </a:rPr>
              <a:t>faster</a:t>
            </a:r>
            <a:r>
              <a:rPr dirty="0" spc="-4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and</a:t>
            </a:r>
            <a:r>
              <a:rPr dirty="0" spc="-4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easier</a:t>
            </a:r>
            <a:r>
              <a:rPr dirty="0" spc="-40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communication.</a:t>
            </a:r>
          </a:p>
          <a:p>
            <a:pPr marL="3324860" marR="5080" indent="-669290">
              <a:lnSpc>
                <a:spcPct val="140100"/>
              </a:lnSpc>
              <a:spcBef>
                <a:spcPts val="705"/>
              </a:spcBef>
            </a:pPr>
            <a:r>
              <a:rPr dirty="0" sz="800" b="1" i="0">
                <a:latin typeface="Arial"/>
                <a:cs typeface="Arial"/>
              </a:rPr>
              <a:t>Figure</a:t>
            </a:r>
            <a:r>
              <a:rPr dirty="0" sz="800" spc="-25" b="1" i="0">
                <a:latin typeface="Arial"/>
                <a:cs typeface="Arial"/>
              </a:rPr>
              <a:t> </a:t>
            </a:r>
            <a:r>
              <a:rPr dirty="0" sz="800" b="1" i="0">
                <a:latin typeface="Arial"/>
                <a:cs typeface="Arial"/>
              </a:rPr>
              <a:t>9:</a:t>
            </a:r>
            <a:r>
              <a:rPr dirty="0" sz="800" spc="25" b="1" i="0">
                <a:latin typeface="Arial"/>
                <a:cs typeface="Arial"/>
              </a:rPr>
              <a:t> </a:t>
            </a:r>
            <a:r>
              <a:rPr dirty="0" sz="800" b="1" i="0">
                <a:latin typeface="Arial"/>
                <a:cs typeface="Arial"/>
              </a:rPr>
              <a:t>Connectivity</a:t>
            </a:r>
            <a:r>
              <a:rPr dirty="0" sz="800" spc="-25" b="1" i="0">
                <a:latin typeface="Arial"/>
                <a:cs typeface="Arial"/>
              </a:rPr>
              <a:t> </a:t>
            </a:r>
            <a:r>
              <a:rPr dirty="0" sz="800" spc="-10" b="1" i="0">
                <a:latin typeface="Arial"/>
                <a:cs typeface="Arial"/>
              </a:rPr>
              <a:t>Across</a:t>
            </a:r>
            <a:r>
              <a:rPr dirty="0" sz="800" spc="-25" b="1" i="0">
                <a:latin typeface="Arial"/>
                <a:cs typeface="Arial"/>
              </a:rPr>
              <a:t> the</a:t>
            </a:r>
            <a:r>
              <a:rPr dirty="0" sz="800" spc="-10" b="1" i="0">
                <a:latin typeface="Arial"/>
                <a:cs typeface="Arial"/>
              </a:rPr>
              <a:t> World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15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/>
              <a:t>References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557" y="1300454"/>
            <a:ext cx="76809" cy="7680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34314" rIns="0" bIns="0" rtlCol="0" vert="horz">
            <a:spAutoFit/>
          </a:bodyPr>
          <a:lstStyle/>
          <a:p>
            <a:pPr marL="289560">
              <a:lnSpc>
                <a:spcPct val="100000"/>
              </a:lnSpc>
              <a:spcBef>
                <a:spcPts val="434"/>
              </a:spcBef>
            </a:pPr>
            <a:r>
              <a:rPr dirty="0" spc="-25" i="0">
                <a:latin typeface="Arial MT"/>
                <a:cs typeface="Arial MT"/>
              </a:rPr>
              <a:t>Roddy,</a:t>
            </a:r>
            <a:r>
              <a:rPr dirty="0" spc="-20" i="0">
                <a:latin typeface="Arial MT"/>
                <a:cs typeface="Arial MT"/>
              </a:rPr>
              <a:t> </a:t>
            </a:r>
            <a:r>
              <a:rPr dirty="0" spc="-30" i="0">
                <a:latin typeface="Arial MT"/>
                <a:cs typeface="Arial MT"/>
              </a:rPr>
              <a:t>D.</a:t>
            </a:r>
            <a:r>
              <a:rPr dirty="0" spc="-15" i="0">
                <a:latin typeface="Arial MT"/>
                <a:cs typeface="Arial MT"/>
              </a:rPr>
              <a:t> </a:t>
            </a:r>
            <a:r>
              <a:rPr dirty="0" spc="-10"/>
              <a:t>Satellite</a:t>
            </a:r>
            <a:r>
              <a:rPr dirty="0" spc="-20"/>
              <a:t> </a:t>
            </a:r>
            <a:r>
              <a:rPr dirty="0" spc="-10"/>
              <a:t>Communications.</a:t>
            </a: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dirty="0" spc="-10" i="0">
                <a:latin typeface="Arial MT"/>
                <a:cs typeface="Arial MT"/>
              </a:rPr>
              <a:t>Sklar,</a:t>
            </a:r>
            <a:r>
              <a:rPr dirty="0" spc="-4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B.</a:t>
            </a:r>
            <a:r>
              <a:rPr dirty="0" spc="-35" i="0">
                <a:latin typeface="Arial MT"/>
                <a:cs typeface="Arial MT"/>
              </a:rPr>
              <a:t> </a:t>
            </a:r>
            <a:r>
              <a:rPr dirty="0" spc="-10"/>
              <a:t>Digital</a:t>
            </a:r>
            <a:r>
              <a:rPr dirty="0" spc="-40"/>
              <a:t> </a:t>
            </a:r>
            <a:r>
              <a:rPr dirty="0"/>
              <a:t>Communications:</a:t>
            </a:r>
            <a:r>
              <a:rPr dirty="0" spc="35"/>
              <a:t> </a:t>
            </a:r>
            <a:r>
              <a:rPr dirty="0" spc="-10"/>
              <a:t>Fundamentals</a:t>
            </a:r>
            <a:r>
              <a:rPr dirty="0" spc="-40"/>
              <a:t> </a:t>
            </a:r>
            <a:r>
              <a:rPr dirty="0"/>
              <a:t>and</a:t>
            </a:r>
            <a:r>
              <a:rPr dirty="0" spc="-35"/>
              <a:t> </a:t>
            </a:r>
            <a:r>
              <a:rPr dirty="0" spc="-10"/>
              <a:t>Applications.</a:t>
            </a:r>
          </a:p>
          <a:p>
            <a:pPr marL="289560">
              <a:lnSpc>
                <a:spcPct val="100000"/>
              </a:lnSpc>
              <a:spcBef>
                <a:spcPts val="330"/>
              </a:spcBef>
            </a:pPr>
            <a:r>
              <a:rPr dirty="0" i="0">
                <a:latin typeface="Arial MT"/>
                <a:cs typeface="Arial MT"/>
              </a:rPr>
              <a:t>NASA</a:t>
            </a:r>
            <a:r>
              <a:rPr dirty="0" spc="-6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Official</a:t>
            </a:r>
            <a:r>
              <a:rPr dirty="0" spc="-6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Website: </a:t>
            </a:r>
            <a:r>
              <a:rPr dirty="0" spc="60" i="0">
                <a:latin typeface="Calibri"/>
                <a:cs typeface="Calibri"/>
                <a:hlinkClick r:id="rId3"/>
              </a:rPr>
              <a:t>https://www.nasa.gov</a:t>
            </a: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dirty="0" i="0">
                <a:latin typeface="Arial MT"/>
                <a:cs typeface="Arial MT"/>
              </a:rPr>
              <a:t>IEEE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Spectrum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Articles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on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Satellite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Technology.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557" y="1510487"/>
            <a:ext cx="76809" cy="7680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557" y="1720507"/>
            <a:ext cx="76809" cy="7680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9557" y="1930539"/>
            <a:ext cx="76809" cy="76809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15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5300" y="45565"/>
            <a:ext cx="1038225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>
                <a:solidFill>
                  <a:srgbClr val="FFFFFF"/>
                </a:solidFill>
                <a:latin typeface="Arial MT"/>
                <a:cs typeface="Arial MT"/>
              </a:rPr>
              <a:t>Q/A</a:t>
            </a:r>
            <a:r>
              <a:rPr dirty="0" sz="1400" spc="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 MT"/>
                <a:cs typeface="Arial MT"/>
              </a:rPr>
              <a:t>Session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15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50009" y="1558758"/>
            <a:ext cx="1708150" cy="40322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2450" b="1">
                <a:solidFill>
                  <a:srgbClr val="000000"/>
                </a:solidFill>
                <a:latin typeface="Arial"/>
                <a:cs typeface="Arial"/>
              </a:rPr>
              <a:t>Thank</a:t>
            </a:r>
            <a:r>
              <a:rPr dirty="0" sz="2450" spc="7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50" spc="-40" b="1">
                <a:solidFill>
                  <a:srgbClr val="000000"/>
                </a:solidFill>
                <a:latin typeface="Arial"/>
                <a:cs typeface="Arial"/>
              </a:rPr>
              <a:t>You!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/>
              <a:t>Agenda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581" y="359791"/>
            <a:ext cx="188391" cy="291782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5803" y="375715"/>
            <a:ext cx="138430" cy="28759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640">
              <a:lnSpc>
                <a:spcPct val="100000"/>
              </a:lnSpc>
              <a:spcBef>
                <a:spcPts val="95"/>
              </a:spcBef>
            </a:pPr>
            <a:r>
              <a:rPr dirty="0" sz="800" spc="-50">
                <a:solidFill>
                  <a:srgbClr val="EAEAF7"/>
                </a:solidFill>
                <a:latin typeface="Arial MT"/>
                <a:cs typeface="Arial MT"/>
              </a:rPr>
              <a:t>1</a:t>
            </a:r>
            <a:endParaRPr sz="800">
              <a:latin typeface="Arial MT"/>
              <a:cs typeface="Arial MT"/>
            </a:endParaRPr>
          </a:p>
          <a:p>
            <a:pPr marL="40640">
              <a:lnSpc>
                <a:spcPct val="100000"/>
              </a:lnSpc>
              <a:spcBef>
                <a:spcPts val="575"/>
              </a:spcBef>
            </a:pPr>
            <a:r>
              <a:rPr dirty="0" sz="800" spc="-50">
                <a:solidFill>
                  <a:srgbClr val="EAEAF7"/>
                </a:solidFill>
                <a:latin typeface="Arial MT"/>
                <a:cs typeface="Arial MT"/>
              </a:rPr>
              <a:t>2</a:t>
            </a:r>
            <a:endParaRPr sz="800">
              <a:latin typeface="Arial MT"/>
              <a:cs typeface="Arial MT"/>
            </a:endParaRPr>
          </a:p>
          <a:p>
            <a:pPr marL="40640">
              <a:lnSpc>
                <a:spcPct val="100000"/>
              </a:lnSpc>
              <a:spcBef>
                <a:spcPts val="570"/>
              </a:spcBef>
            </a:pPr>
            <a:r>
              <a:rPr dirty="0" sz="800" spc="-50">
                <a:solidFill>
                  <a:srgbClr val="EAEAF7"/>
                </a:solidFill>
                <a:latin typeface="Arial MT"/>
                <a:cs typeface="Arial MT"/>
              </a:rPr>
              <a:t>3</a:t>
            </a:r>
            <a:endParaRPr sz="800">
              <a:latin typeface="Arial MT"/>
              <a:cs typeface="Arial MT"/>
            </a:endParaRPr>
          </a:p>
          <a:p>
            <a:pPr marL="40640">
              <a:lnSpc>
                <a:spcPct val="100000"/>
              </a:lnSpc>
              <a:spcBef>
                <a:spcPts val="580"/>
              </a:spcBef>
            </a:pPr>
            <a:r>
              <a:rPr dirty="0" sz="800" spc="-50">
                <a:solidFill>
                  <a:srgbClr val="EAEAF7"/>
                </a:solidFill>
                <a:latin typeface="Arial MT"/>
                <a:cs typeface="Arial MT"/>
              </a:rPr>
              <a:t>4</a:t>
            </a:r>
            <a:endParaRPr sz="800">
              <a:latin typeface="Arial MT"/>
              <a:cs typeface="Arial MT"/>
            </a:endParaRPr>
          </a:p>
          <a:p>
            <a:pPr marL="40640">
              <a:lnSpc>
                <a:spcPct val="100000"/>
              </a:lnSpc>
              <a:spcBef>
                <a:spcPts val="560"/>
              </a:spcBef>
            </a:pPr>
            <a:r>
              <a:rPr dirty="0" sz="800" spc="-50">
                <a:solidFill>
                  <a:srgbClr val="EAEAF7"/>
                </a:solidFill>
                <a:latin typeface="Arial MT"/>
                <a:cs typeface="Arial MT"/>
              </a:rPr>
              <a:t>5</a:t>
            </a:r>
            <a:endParaRPr sz="800">
              <a:latin typeface="Arial MT"/>
              <a:cs typeface="Arial MT"/>
            </a:endParaRPr>
          </a:p>
          <a:p>
            <a:pPr marL="40640">
              <a:lnSpc>
                <a:spcPct val="100000"/>
              </a:lnSpc>
              <a:spcBef>
                <a:spcPts val="585"/>
              </a:spcBef>
            </a:pPr>
            <a:r>
              <a:rPr dirty="0" sz="800" spc="-50">
                <a:solidFill>
                  <a:srgbClr val="EAEAF7"/>
                </a:solidFill>
                <a:latin typeface="Arial MT"/>
                <a:cs typeface="Arial MT"/>
              </a:rPr>
              <a:t>6</a:t>
            </a:r>
            <a:endParaRPr sz="800">
              <a:latin typeface="Arial MT"/>
              <a:cs typeface="Arial MT"/>
            </a:endParaRPr>
          </a:p>
          <a:p>
            <a:pPr marL="40640">
              <a:lnSpc>
                <a:spcPct val="100000"/>
              </a:lnSpc>
              <a:spcBef>
                <a:spcPts val="575"/>
              </a:spcBef>
            </a:pPr>
            <a:r>
              <a:rPr dirty="0" sz="800" spc="-50">
                <a:solidFill>
                  <a:srgbClr val="EAEAF7"/>
                </a:solidFill>
                <a:latin typeface="Arial MT"/>
                <a:cs typeface="Arial MT"/>
              </a:rPr>
              <a:t>7</a:t>
            </a:r>
            <a:endParaRPr sz="800">
              <a:latin typeface="Arial MT"/>
              <a:cs typeface="Arial MT"/>
            </a:endParaRPr>
          </a:p>
          <a:p>
            <a:pPr marL="40640">
              <a:lnSpc>
                <a:spcPct val="100000"/>
              </a:lnSpc>
              <a:spcBef>
                <a:spcPts val="575"/>
              </a:spcBef>
            </a:pPr>
            <a:r>
              <a:rPr dirty="0" sz="800" spc="-50">
                <a:solidFill>
                  <a:srgbClr val="EAEAF7"/>
                </a:solidFill>
                <a:latin typeface="Arial MT"/>
                <a:cs typeface="Arial MT"/>
              </a:rPr>
              <a:t>8</a:t>
            </a:r>
            <a:endParaRPr sz="800">
              <a:latin typeface="Arial MT"/>
              <a:cs typeface="Arial MT"/>
            </a:endParaRPr>
          </a:p>
          <a:p>
            <a:pPr marL="40640">
              <a:lnSpc>
                <a:spcPct val="100000"/>
              </a:lnSpc>
              <a:spcBef>
                <a:spcPts val="575"/>
              </a:spcBef>
            </a:pPr>
            <a:r>
              <a:rPr dirty="0" sz="800" spc="-50">
                <a:solidFill>
                  <a:srgbClr val="EAEAF7"/>
                </a:solidFill>
                <a:latin typeface="Arial MT"/>
                <a:cs typeface="Arial MT"/>
              </a:rPr>
              <a:t>9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800" spc="-25">
                <a:solidFill>
                  <a:srgbClr val="EAEAF7"/>
                </a:solidFill>
                <a:latin typeface="Arial MT"/>
                <a:cs typeface="Arial MT"/>
              </a:rPr>
              <a:t>10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800" spc="-25">
                <a:solidFill>
                  <a:srgbClr val="EAEAF7"/>
                </a:solidFill>
                <a:latin typeface="Arial MT"/>
                <a:cs typeface="Arial MT"/>
              </a:rPr>
              <a:t>11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dirty="0" sz="800" spc="-25">
                <a:solidFill>
                  <a:srgbClr val="EAEAF7"/>
                </a:solidFill>
                <a:latin typeface="Arial MT"/>
                <a:cs typeface="Arial MT"/>
              </a:rPr>
              <a:t>12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800" spc="-25">
                <a:solidFill>
                  <a:srgbClr val="EAEAF7"/>
                </a:solidFill>
                <a:latin typeface="Arial MT"/>
                <a:cs typeface="Arial MT"/>
              </a:rPr>
              <a:t>13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800" spc="-25">
                <a:solidFill>
                  <a:srgbClr val="EAEAF7"/>
                </a:solidFill>
                <a:latin typeface="Arial MT"/>
                <a:cs typeface="Arial MT"/>
              </a:rPr>
              <a:t>14</a:t>
            </a:r>
            <a:endParaRPr sz="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dirty="0" sz="800" spc="-25">
                <a:solidFill>
                  <a:srgbClr val="EAEAF7"/>
                </a:solidFill>
                <a:latin typeface="Arial MT"/>
                <a:cs typeface="Arial MT"/>
              </a:rPr>
              <a:t>15</a:t>
            </a:r>
            <a:endParaRPr sz="800">
              <a:latin typeface="Arial MT"/>
              <a:cs typeface="Arial MT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1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  <p:sp>
        <p:nvSpPr>
          <p:cNvPr id="5" name="object 5" descr=""/>
          <p:cNvSpPr txBox="1"/>
          <p:nvPr/>
        </p:nvSpPr>
        <p:spPr>
          <a:xfrm>
            <a:off x="325107" y="324749"/>
            <a:ext cx="1724025" cy="295021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  <a:hlinkClick r:id="rId3" action="ppaction://hlinksldjump"/>
              </a:rPr>
              <a:t>History</a:t>
            </a:r>
            <a:endParaRPr sz="1100">
              <a:latin typeface="Arial MT"/>
              <a:cs typeface="Arial MT"/>
            </a:endParaRPr>
          </a:p>
          <a:p>
            <a:pPr marL="12700" marR="625475">
              <a:lnSpc>
                <a:spcPct val="116300"/>
              </a:lnSpc>
            </a:pPr>
            <a:r>
              <a:rPr dirty="0" sz="1100">
                <a:solidFill>
                  <a:srgbClr val="3333B2"/>
                </a:solidFill>
                <a:latin typeface="Arial MT"/>
                <a:cs typeface="Arial MT"/>
                <a:hlinkClick r:id="rId4" action="ppaction://hlinksldjump"/>
              </a:rPr>
              <a:t>Signal</a:t>
            </a:r>
            <a:r>
              <a:rPr dirty="0" sz="1100" spc="-70">
                <a:solidFill>
                  <a:srgbClr val="3333B2"/>
                </a:solidFill>
                <a:latin typeface="Arial MT"/>
                <a:cs typeface="Arial MT"/>
                <a:hlinkClick r:id="rId4" action="ppaction://hlinksldjump"/>
              </a:rPr>
              <a:t> </a:t>
            </a: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  <a:hlinkClick r:id="rId4" action="ppaction://hlinksldjump"/>
              </a:rPr>
              <a:t>Journey</a:t>
            </a: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3333B2"/>
                </a:solidFill>
                <a:latin typeface="Arial MT"/>
                <a:cs typeface="Arial MT"/>
                <a:hlinkClick r:id="rId5" action="ppaction://hlinksldjump"/>
              </a:rPr>
              <a:t>Interesting</a:t>
            </a:r>
            <a:r>
              <a:rPr dirty="0" sz="1100" spc="-60">
                <a:solidFill>
                  <a:srgbClr val="3333B2"/>
                </a:solidFill>
                <a:latin typeface="Arial MT"/>
                <a:cs typeface="Arial MT"/>
                <a:hlinkClick r:id="rId5" action="ppaction://hlinksldjump"/>
              </a:rPr>
              <a:t> </a:t>
            </a: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  <a:hlinkClick r:id="rId5" action="ppaction://hlinksldjump"/>
              </a:rPr>
              <a:t>Facts</a:t>
            </a: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  <a:hlinkClick r:id="rId6" action="ppaction://hlinksldjump"/>
              </a:rPr>
              <a:t>Introduction</a:t>
            </a:r>
            <a:r>
              <a:rPr dirty="0" sz="1100" spc="500">
                <a:solidFill>
                  <a:srgbClr val="3333B2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3333B2"/>
                </a:solidFill>
                <a:latin typeface="Arial MT"/>
                <a:cs typeface="Arial MT"/>
                <a:hlinkClick r:id="rId7" action="ppaction://hlinksldjump"/>
              </a:rPr>
              <a:t>Basic</a:t>
            </a:r>
            <a:r>
              <a:rPr dirty="0" sz="1100" spc="-60">
                <a:solidFill>
                  <a:srgbClr val="3333B2"/>
                </a:solidFill>
                <a:latin typeface="Arial MT"/>
                <a:cs typeface="Arial MT"/>
                <a:hlinkClick r:id="rId7" action="ppaction://hlinksldjump"/>
              </a:rPr>
              <a:t> </a:t>
            </a: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  <a:hlinkClick r:id="rId7" action="ppaction://hlinksldjump"/>
              </a:rPr>
              <a:t>Concept</a:t>
            </a: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  <a:hlinkClick r:id="rId8" action="ppaction://hlinksldjump"/>
              </a:rPr>
              <a:t>Components</a:t>
            </a: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  <a:hlinkClick r:id="rId9" action="ppaction://hlinksldjump"/>
              </a:rPr>
              <a:t>Working</a:t>
            </a:r>
            <a:r>
              <a:rPr dirty="0" sz="1100" spc="-20">
                <a:solidFill>
                  <a:srgbClr val="3333B2"/>
                </a:solidFill>
                <a:latin typeface="Arial MT"/>
                <a:cs typeface="Arial MT"/>
                <a:hlinkClick r:id="rId9" action="ppaction://hlinksldjump"/>
              </a:rPr>
              <a:t> </a:t>
            </a: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  <a:hlinkClick r:id="rId9" action="ppaction://hlinksldjump"/>
              </a:rPr>
              <a:t>Principle</a:t>
            </a:r>
            <a:endParaRPr sz="1100">
              <a:latin typeface="Arial MT"/>
              <a:cs typeface="Arial MT"/>
            </a:endParaRPr>
          </a:p>
          <a:p>
            <a:pPr algn="just" marL="12700" marR="588010">
              <a:lnSpc>
                <a:spcPct val="116300"/>
              </a:lnSpc>
            </a:pPr>
            <a:r>
              <a:rPr dirty="0" sz="1100" spc="-30">
                <a:solidFill>
                  <a:srgbClr val="3333B2"/>
                </a:solidFill>
                <a:latin typeface="Arial MT"/>
                <a:cs typeface="Arial MT"/>
                <a:hlinkClick r:id="rId10" action="ppaction://hlinksldjump"/>
              </a:rPr>
              <a:t>Types</a:t>
            </a:r>
            <a:r>
              <a:rPr dirty="0" sz="1100" spc="-25">
                <a:solidFill>
                  <a:srgbClr val="3333B2"/>
                </a:solidFill>
                <a:latin typeface="Arial MT"/>
                <a:cs typeface="Arial MT"/>
                <a:hlinkClick r:id="rId10" action="ppaction://hlinksldjump"/>
              </a:rPr>
              <a:t> </a:t>
            </a:r>
            <a:r>
              <a:rPr dirty="0" sz="1100">
                <a:solidFill>
                  <a:srgbClr val="3333B2"/>
                </a:solidFill>
                <a:latin typeface="Arial MT"/>
                <a:cs typeface="Arial MT"/>
                <a:hlinkClick r:id="rId10" action="ppaction://hlinksldjump"/>
              </a:rPr>
              <a:t>of</a:t>
            </a:r>
            <a:r>
              <a:rPr dirty="0" sz="1100" spc="-20">
                <a:solidFill>
                  <a:srgbClr val="3333B2"/>
                </a:solidFill>
                <a:latin typeface="Arial MT"/>
                <a:cs typeface="Arial MT"/>
                <a:hlinkClick r:id="rId10" action="ppaction://hlinksldjump"/>
              </a:rPr>
              <a:t> </a:t>
            </a: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  <a:hlinkClick r:id="rId10" action="ppaction://hlinksldjump"/>
              </a:rPr>
              <a:t>Satellites</a:t>
            </a: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  <a:hlinkClick r:id="rId11" action="ppaction://hlinksldjump"/>
              </a:rPr>
              <a:t>Frequency</a:t>
            </a:r>
            <a:r>
              <a:rPr dirty="0" sz="1100" spc="-25">
                <a:solidFill>
                  <a:srgbClr val="3333B2"/>
                </a:solidFill>
                <a:latin typeface="Arial MT"/>
                <a:cs typeface="Arial MT"/>
                <a:hlinkClick r:id="rId11" action="ppaction://hlinksldjump"/>
              </a:rPr>
              <a:t> </a:t>
            </a: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  <a:hlinkClick r:id="rId11" action="ppaction://hlinksldjump"/>
              </a:rPr>
              <a:t>Bands</a:t>
            </a: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</a:rPr>
              <a:t> </a:t>
            </a: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  <a:hlinkClick r:id="rId12" action="ppaction://hlinksldjump"/>
              </a:rPr>
              <a:t>Applications</a:t>
            </a:r>
            <a:endParaRPr sz="1100">
              <a:latin typeface="Arial MT"/>
              <a:cs typeface="Arial MT"/>
            </a:endParaRPr>
          </a:p>
          <a:p>
            <a:pPr algn="just" marL="12700" marR="5080">
              <a:lnSpc>
                <a:spcPct val="116300"/>
              </a:lnSpc>
            </a:pP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  <a:hlinkClick r:id="rId13" action="ppaction://hlinksldjump"/>
              </a:rPr>
              <a:t>Advantages</a:t>
            </a:r>
            <a:r>
              <a:rPr dirty="0" sz="1100" spc="-20">
                <a:solidFill>
                  <a:srgbClr val="3333B2"/>
                </a:solidFill>
                <a:latin typeface="Arial MT"/>
                <a:cs typeface="Arial MT"/>
                <a:hlinkClick r:id="rId13" action="ppaction://hlinksldjump"/>
              </a:rPr>
              <a:t> </a:t>
            </a:r>
            <a:r>
              <a:rPr dirty="0" sz="1100">
                <a:solidFill>
                  <a:srgbClr val="3333B2"/>
                </a:solidFill>
                <a:latin typeface="Arial MT"/>
                <a:cs typeface="Arial MT"/>
                <a:hlinkClick r:id="rId13" action="ppaction://hlinksldjump"/>
              </a:rPr>
              <a:t>and</a:t>
            </a:r>
            <a:r>
              <a:rPr dirty="0" sz="1100" spc="-20">
                <a:solidFill>
                  <a:srgbClr val="3333B2"/>
                </a:solidFill>
                <a:latin typeface="Arial MT"/>
                <a:cs typeface="Arial MT"/>
                <a:hlinkClick r:id="rId13" action="ppaction://hlinksldjump"/>
              </a:rPr>
              <a:t> </a:t>
            </a: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  <a:hlinkClick r:id="rId13" action="ppaction://hlinksldjump"/>
              </a:rPr>
              <a:t>Limitations</a:t>
            </a: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</a:rPr>
              <a:t> </a:t>
            </a:r>
            <a:r>
              <a:rPr dirty="0" sz="1100">
                <a:solidFill>
                  <a:srgbClr val="3333B2"/>
                </a:solidFill>
                <a:latin typeface="Arial MT"/>
                <a:cs typeface="Arial MT"/>
                <a:hlinkClick r:id="rId14" action="ppaction://hlinksldjump"/>
              </a:rPr>
              <a:t>Future</a:t>
            </a:r>
            <a:r>
              <a:rPr dirty="0" sz="1100" spc="-40">
                <a:solidFill>
                  <a:srgbClr val="3333B2"/>
                </a:solidFill>
                <a:latin typeface="Arial MT"/>
                <a:cs typeface="Arial MT"/>
                <a:hlinkClick r:id="rId14" action="ppaction://hlinksldjump"/>
              </a:rPr>
              <a:t> </a:t>
            </a: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  <a:hlinkClick r:id="rId14" action="ppaction://hlinksldjump"/>
              </a:rPr>
              <a:t>Trends</a:t>
            </a:r>
            <a:endParaRPr sz="1100">
              <a:latin typeface="Arial MT"/>
              <a:cs typeface="Arial MT"/>
            </a:endParaRPr>
          </a:p>
          <a:p>
            <a:pPr algn="just" marL="12700" marR="998855">
              <a:lnSpc>
                <a:spcPct val="116300"/>
              </a:lnSpc>
            </a:pP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  <a:hlinkClick r:id="rId15" action="ppaction://hlinksldjump"/>
              </a:rPr>
              <a:t>Conclusion</a:t>
            </a:r>
            <a:r>
              <a:rPr dirty="0" sz="1100" spc="-10">
                <a:solidFill>
                  <a:srgbClr val="3333B2"/>
                </a:solidFill>
                <a:latin typeface="Arial MT"/>
                <a:cs typeface="Arial MT"/>
              </a:rPr>
              <a:t> </a:t>
            </a:r>
            <a:r>
              <a:rPr dirty="0" sz="1100" spc="-20">
                <a:solidFill>
                  <a:srgbClr val="3333B2"/>
                </a:solidFill>
                <a:latin typeface="Arial MT"/>
                <a:cs typeface="Arial MT"/>
                <a:hlinkClick r:id="rId16" action="ppaction://hlinksldjump"/>
              </a:rPr>
              <a:t>References</a:t>
            </a:r>
            <a:r>
              <a:rPr dirty="0" sz="1100" spc="-20">
                <a:solidFill>
                  <a:srgbClr val="3333B2"/>
                </a:solidFill>
                <a:latin typeface="Arial MT"/>
                <a:cs typeface="Arial MT"/>
              </a:rPr>
              <a:t> </a:t>
            </a:r>
            <a:r>
              <a:rPr dirty="0" sz="1100" spc="-25">
                <a:solidFill>
                  <a:srgbClr val="3333B2"/>
                </a:solidFill>
                <a:latin typeface="Arial MT"/>
                <a:cs typeface="Arial MT"/>
                <a:hlinkClick r:id="rId17" action="ppaction://hlinksldjump"/>
              </a:rPr>
              <a:t>Q&amp;A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History</a:t>
            </a:r>
            <a:r>
              <a:rPr dirty="0" spc="85"/>
              <a:t> </a:t>
            </a:r>
            <a:r>
              <a:rPr dirty="0"/>
              <a:t>of</a:t>
            </a:r>
            <a:r>
              <a:rPr dirty="0" spc="90"/>
              <a:t> </a:t>
            </a:r>
            <a:r>
              <a:rPr dirty="0"/>
              <a:t>Satellite</a:t>
            </a:r>
            <a:r>
              <a:rPr dirty="0" spc="85"/>
              <a:t> </a:t>
            </a:r>
            <a:r>
              <a:rPr dirty="0" spc="-10"/>
              <a:t>Communication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557" y="1105370"/>
            <a:ext cx="76809" cy="7680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39242" rIns="0" bIns="0" rtlCol="0" vert="horz">
            <a:spAutoFit/>
          </a:bodyPr>
          <a:lstStyle/>
          <a:p>
            <a:pPr marL="289560">
              <a:lnSpc>
                <a:spcPct val="100000"/>
              </a:lnSpc>
              <a:spcBef>
                <a:spcPts val="434"/>
              </a:spcBef>
            </a:pPr>
            <a:r>
              <a:rPr dirty="0" i="0">
                <a:latin typeface="Arial MT"/>
                <a:cs typeface="Arial MT"/>
              </a:rPr>
              <a:t>The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idea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of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satellites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first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came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from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Arthur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C.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Clarke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in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1945.</a:t>
            </a:r>
          </a:p>
          <a:p>
            <a:pPr marL="289560" marR="5080">
              <a:lnSpc>
                <a:spcPct val="102600"/>
              </a:lnSpc>
              <a:spcBef>
                <a:spcPts val="300"/>
              </a:spcBef>
            </a:pPr>
            <a:r>
              <a:rPr dirty="0" i="0">
                <a:latin typeface="Arial MT"/>
                <a:cs typeface="Arial MT"/>
              </a:rPr>
              <a:t>In</a:t>
            </a:r>
            <a:r>
              <a:rPr dirty="0" spc="-3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1957,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Sputnik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1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from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the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Soviet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Union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became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the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first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artificial satellite.</a:t>
            </a:r>
          </a:p>
          <a:p>
            <a:pPr marL="289560" marR="160655">
              <a:lnSpc>
                <a:spcPct val="102600"/>
              </a:lnSpc>
              <a:spcBef>
                <a:spcPts val="300"/>
              </a:spcBef>
            </a:pPr>
            <a:r>
              <a:rPr dirty="0" i="0">
                <a:latin typeface="Arial MT"/>
                <a:cs typeface="Arial MT"/>
              </a:rPr>
              <a:t>The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first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communication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satellite,</a:t>
            </a:r>
            <a:r>
              <a:rPr dirty="0" spc="-25" i="0">
                <a:latin typeface="Arial MT"/>
                <a:cs typeface="Arial MT"/>
              </a:rPr>
              <a:t> Telstar, </a:t>
            </a:r>
            <a:r>
              <a:rPr dirty="0" i="0">
                <a:latin typeface="Arial MT"/>
                <a:cs typeface="Arial MT"/>
              </a:rPr>
              <a:t>was</a:t>
            </a:r>
            <a:r>
              <a:rPr dirty="0" spc="-20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launched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in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spc="-20" i="0">
                <a:latin typeface="Arial MT"/>
                <a:cs typeface="Arial MT"/>
              </a:rPr>
              <a:t>1962 </a:t>
            </a:r>
            <a:r>
              <a:rPr dirty="0" i="0">
                <a:latin typeface="Arial MT"/>
                <a:cs typeface="Arial MT"/>
              </a:rPr>
              <a:t>and</a:t>
            </a:r>
            <a:r>
              <a:rPr dirty="0" spc="-4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made</a:t>
            </a:r>
            <a:r>
              <a:rPr dirty="0" spc="-4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live</a:t>
            </a:r>
            <a:r>
              <a:rPr dirty="0" spc="-4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TV</a:t>
            </a:r>
            <a:r>
              <a:rPr dirty="0" spc="-4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between</a:t>
            </a:r>
            <a:r>
              <a:rPr dirty="0" spc="-4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continents</a:t>
            </a:r>
            <a:r>
              <a:rPr dirty="0" spc="-4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possible.</a:t>
            </a:r>
          </a:p>
          <a:p>
            <a:pPr marL="289560" marR="133350">
              <a:lnSpc>
                <a:spcPct val="102600"/>
              </a:lnSpc>
              <a:spcBef>
                <a:spcPts val="300"/>
              </a:spcBef>
            </a:pPr>
            <a:r>
              <a:rPr dirty="0" spc="-50" i="0">
                <a:latin typeface="Arial MT"/>
                <a:cs typeface="Arial MT"/>
              </a:rPr>
              <a:t>Today,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thousands</a:t>
            </a:r>
            <a:r>
              <a:rPr dirty="0" spc="-1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of</a:t>
            </a:r>
            <a:r>
              <a:rPr dirty="0" spc="-20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satellites</a:t>
            </a:r>
            <a:r>
              <a:rPr dirty="0" spc="-1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work</a:t>
            </a:r>
            <a:r>
              <a:rPr dirty="0" spc="-2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for</a:t>
            </a:r>
            <a:r>
              <a:rPr dirty="0" spc="-1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communication,</a:t>
            </a:r>
            <a:r>
              <a:rPr dirty="0" spc="-1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weather, </a:t>
            </a:r>
            <a:r>
              <a:rPr dirty="0" i="0">
                <a:latin typeface="Arial MT"/>
                <a:cs typeface="Arial MT"/>
              </a:rPr>
              <a:t>and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science.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557" y="1315402"/>
            <a:ext cx="76809" cy="7680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557" y="1697520"/>
            <a:ext cx="76809" cy="7680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557" y="2079625"/>
            <a:ext cx="76809" cy="76809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1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How</a:t>
            </a:r>
            <a:r>
              <a:rPr dirty="0" spc="55"/>
              <a:t> </a:t>
            </a:r>
            <a:r>
              <a:rPr dirty="0"/>
              <a:t>Do</a:t>
            </a:r>
            <a:r>
              <a:rPr dirty="0" spc="60"/>
              <a:t> </a:t>
            </a:r>
            <a:r>
              <a:rPr dirty="0"/>
              <a:t>Signals</a:t>
            </a:r>
            <a:r>
              <a:rPr dirty="0" spc="55"/>
              <a:t> </a:t>
            </a:r>
            <a:r>
              <a:rPr dirty="0" spc="-10"/>
              <a:t>Travel?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557" y="1300454"/>
            <a:ext cx="76809" cy="7680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02932" y="1184767"/>
            <a:ext cx="3620135" cy="866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4130">
              <a:lnSpc>
                <a:spcPct val="125299"/>
              </a:lnSpc>
              <a:spcBef>
                <a:spcPts val="100"/>
              </a:spcBef>
            </a:pPr>
            <a:r>
              <a:rPr dirty="0" sz="1100">
                <a:latin typeface="Arial MT"/>
                <a:cs typeface="Arial MT"/>
              </a:rPr>
              <a:t>Ground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stations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convert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voices,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video,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data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into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signals.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signals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are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sent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satellite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far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above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Earth.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25299"/>
              </a:lnSpc>
            </a:pPr>
            <a:r>
              <a:rPr dirty="0" sz="1100" spc="-10">
                <a:latin typeface="Arial MT"/>
                <a:cs typeface="Arial MT"/>
              </a:rPr>
              <a:t>Satellites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process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send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them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other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places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Earth. Signals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must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strong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clear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for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good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communication.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557" y="1510487"/>
            <a:ext cx="76809" cy="7680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557" y="1720507"/>
            <a:ext cx="76809" cy="7680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557" y="1930539"/>
            <a:ext cx="76809" cy="76809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1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Interesting</a:t>
            </a:r>
            <a:r>
              <a:rPr dirty="0" spc="135"/>
              <a:t> </a:t>
            </a:r>
            <a:r>
              <a:rPr dirty="0" spc="-10"/>
              <a:t>Facts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557" y="1300454"/>
            <a:ext cx="76809" cy="76809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434314" rIns="0" bIns="0" rtlCol="0" vert="horz">
            <a:spAutoFit/>
          </a:bodyPr>
          <a:lstStyle/>
          <a:p>
            <a:pPr marL="289560">
              <a:lnSpc>
                <a:spcPct val="100000"/>
              </a:lnSpc>
              <a:spcBef>
                <a:spcPts val="434"/>
              </a:spcBef>
            </a:pPr>
            <a:r>
              <a:rPr dirty="0" i="0">
                <a:latin typeface="Arial MT"/>
                <a:cs typeface="Arial MT"/>
              </a:rPr>
              <a:t>There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are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over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7,000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active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satellites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in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space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spc="-20" i="0">
                <a:latin typeface="Arial MT"/>
                <a:cs typeface="Arial MT"/>
              </a:rPr>
              <a:t>now.</a:t>
            </a:r>
          </a:p>
          <a:p>
            <a:pPr marL="289560" marR="50165">
              <a:lnSpc>
                <a:spcPct val="125299"/>
              </a:lnSpc>
            </a:pPr>
            <a:r>
              <a:rPr dirty="0" i="0">
                <a:latin typeface="Arial MT"/>
                <a:cs typeface="Arial MT"/>
              </a:rPr>
              <a:t>Many</a:t>
            </a:r>
            <a:r>
              <a:rPr dirty="0" spc="-3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satellites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travel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at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more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than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25,000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kilometers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per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hour. Weather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and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GPS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satellites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help</a:t>
            </a:r>
            <a:r>
              <a:rPr dirty="0" spc="-20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save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lives.</a:t>
            </a:r>
          </a:p>
          <a:p>
            <a:pPr marL="289560">
              <a:lnSpc>
                <a:spcPct val="100000"/>
              </a:lnSpc>
              <a:spcBef>
                <a:spcPts val="334"/>
              </a:spcBef>
            </a:pPr>
            <a:r>
              <a:rPr dirty="0" i="0">
                <a:latin typeface="Arial MT"/>
                <a:cs typeface="Arial MT"/>
              </a:rPr>
              <a:t>Sometimes</a:t>
            </a:r>
            <a:r>
              <a:rPr dirty="0" spc="-40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satellites</a:t>
            </a:r>
            <a:r>
              <a:rPr dirty="0" spc="-3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collide</a:t>
            </a:r>
            <a:r>
              <a:rPr dirty="0" spc="-4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because</a:t>
            </a:r>
            <a:r>
              <a:rPr dirty="0" spc="-3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space</a:t>
            </a:r>
            <a:r>
              <a:rPr dirty="0" spc="-3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is</a:t>
            </a:r>
            <a:r>
              <a:rPr dirty="0" spc="-4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getting</a:t>
            </a:r>
            <a:r>
              <a:rPr dirty="0" spc="-3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crowded.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557" y="1510487"/>
            <a:ext cx="76809" cy="7680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557" y="1720507"/>
            <a:ext cx="76809" cy="7680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9557" y="1930539"/>
            <a:ext cx="76809" cy="76809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1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10"/>
              <a:t>Introduction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687" y="1213751"/>
            <a:ext cx="76809" cy="7680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687" y="1595856"/>
            <a:ext cx="76809" cy="7680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687" y="1977961"/>
            <a:ext cx="76809" cy="7680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39986" y="730957"/>
            <a:ext cx="1731979" cy="1731979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43129" rIns="0" bIns="0" rtlCol="0" vert="horz">
            <a:spAutoFit/>
          </a:bodyPr>
          <a:lstStyle/>
          <a:p>
            <a:pPr marL="286385" marR="1985645">
              <a:lnSpc>
                <a:spcPct val="102600"/>
              </a:lnSpc>
              <a:spcBef>
                <a:spcPts val="55"/>
              </a:spcBef>
            </a:pPr>
            <a:r>
              <a:rPr dirty="0" spc="-10" i="0">
                <a:latin typeface="Arial MT"/>
                <a:cs typeface="Arial MT"/>
              </a:rPr>
              <a:t>Satellite</a:t>
            </a:r>
            <a:r>
              <a:rPr dirty="0" spc="-20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communication</a:t>
            </a:r>
            <a:r>
              <a:rPr dirty="0" spc="-2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helps</a:t>
            </a:r>
            <a:r>
              <a:rPr dirty="0" spc="-20" i="0">
                <a:latin typeface="Arial MT"/>
                <a:cs typeface="Arial MT"/>
              </a:rPr>
              <a:t> </a:t>
            </a:r>
            <a:r>
              <a:rPr dirty="0" spc="-25" i="0">
                <a:latin typeface="Arial MT"/>
                <a:cs typeface="Arial MT"/>
              </a:rPr>
              <a:t>us </a:t>
            </a:r>
            <a:r>
              <a:rPr dirty="0" i="0">
                <a:latin typeface="Arial MT"/>
                <a:cs typeface="Arial MT"/>
              </a:rPr>
              <a:t>send</a:t>
            </a:r>
            <a:r>
              <a:rPr dirty="0" spc="-4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signals</a:t>
            </a:r>
            <a:r>
              <a:rPr dirty="0" spc="-3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all</a:t>
            </a:r>
            <a:r>
              <a:rPr dirty="0" spc="-4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across</a:t>
            </a:r>
            <a:r>
              <a:rPr dirty="0" spc="-3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the</a:t>
            </a:r>
            <a:r>
              <a:rPr dirty="0" spc="-40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world.</a:t>
            </a:r>
          </a:p>
          <a:p>
            <a:pPr marL="286385" marR="2022475">
              <a:lnSpc>
                <a:spcPct val="102600"/>
              </a:lnSpc>
              <a:spcBef>
                <a:spcPts val="300"/>
              </a:spcBef>
            </a:pPr>
            <a:r>
              <a:rPr dirty="0" i="0">
                <a:latin typeface="Arial MT"/>
                <a:cs typeface="Arial MT"/>
              </a:rPr>
              <a:t>It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is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used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for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spc="-50" i="0">
                <a:latin typeface="Arial MT"/>
                <a:cs typeface="Arial MT"/>
              </a:rPr>
              <a:t>TV,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radio,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internet, navigation</a:t>
            </a:r>
            <a:r>
              <a:rPr dirty="0" spc="-4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and</a:t>
            </a:r>
            <a:r>
              <a:rPr dirty="0" spc="-3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weather</a:t>
            </a:r>
            <a:r>
              <a:rPr dirty="0" spc="-3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updates.</a:t>
            </a:r>
          </a:p>
          <a:p>
            <a:pPr marL="286385" marR="1893570">
              <a:lnSpc>
                <a:spcPct val="102600"/>
              </a:lnSpc>
              <a:spcBef>
                <a:spcPts val="300"/>
              </a:spcBef>
            </a:pPr>
            <a:r>
              <a:rPr dirty="0" spc="-10" i="0">
                <a:latin typeface="Arial MT"/>
                <a:cs typeface="Arial MT"/>
              </a:rPr>
              <a:t>Satellites</a:t>
            </a:r>
            <a:r>
              <a:rPr dirty="0" spc="-3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are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useful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even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in</a:t>
            </a:r>
            <a:r>
              <a:rPr dirty="0" spc="-2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places </a:t>
            </a:r>
            <a:r>
              <a:rPr dirty="0" i="0">
                <a:latin typeface="Arial MT"/>
                <a:cs typeface="Arial MT"/>
              </a:rPr>
              <a:t>where</a:t>
            </a:r>
            <a:r>
              <a:rPr dirty="0" spc="-50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ground</a:t>
            </a:r>
            <a:r>
              <a:rPr dirty="0" spc="-45" i="0">
                <a:latin typeface="Arial MT"/>
                <a:cs typeface="Arial MT"/>
              </a:rPr>
              <a:t> </a:t>
            </a:r>
            <a:r>
              <a:rPr dirty="0" i="0">
                <a:latin typeface="Arial MT"/>
                <a:cs typeface="Arial MT"/>
              </a:rPr>
              <a:t>networks</a:t>
            </a:r>
            <a:r>
              <a:rPr dirty="0" spc="-45" i="0">
                <a:latin typeface="Arial MT"/>
                <a:cs typeface="Arial MT"/>
              </a:rPr>
              <a:t> </a:t>
            </a:r>
            <a:r>
              <a:rPr dirty="0" spc="-10" i="0">
                <a:latin typeface="Arial MT"/>
                <a:cs typeface="Arial MT"/>
              </a:rPr>
              <a:t>cannot reach.</a:t>
            </a:r>
          </a:p>
          <a:p>
            <a:pPr marL="3254375" marR="5080" indent="-596265">
              <a:lnSpc>
                <a:spcPct val="140100"/>
              </a:lnSpc>
              <a:spcBef>
                <a:spcPts val="25"/>
              </a:spcBef>
            </a:pPr>
            <a:r>
              <a:rPr dirty="0" sz="800" b="1" i="0">
                <a:latin typeface="Arial"/>
                <a:cs typeface="Arial"/>
              </a:rPr>
              <a:t>Figure</a:t>
            </a:r>
            <a:r>
              <a:rPr dirty="0" sz="800" spc="-10" b="1" i="0">
                <a:latin typeface="Arial"/>
                <a:cs typeface="Arial"/>
              </a:rPr>
              <a:t> </a:t>
            </a:r>
            <a:r>
              <a:rPr dirty="0" sz="800" b="1" i="0">
                <a:latin typeface="Arial"/>
                <a:cs typeface="Arial"/>
              </a:rPr>
              <a:t>1:</a:t>
            </a:r>
            <a:r>
              <a:rPr dirty="0" sz="800" spc="50" b="1" i="0">
                <a:latin typeface="Arial"/>
                <a:cs typeface="Arial"/>
              </a:rPr>
              <a:t> </a:t>
            </a:r>
            <a:r>
              <a:rPr dirty="0" sz="800" spc="-10" b="1" i="0">
                <a:latin typeface="Arial"/>
                <a:cs typeface="Arial"/>
              </a:rPr>
              <a:t>Satellite</a:t>
            </a:r>
            <a:r>
              <a:rPr dirty="0" sz="800" spc="-5" b="1" i="0">
                <a:latin typeface="Arial"/>
                <a:cs typeface="Arial"/>
              </a:rPr>
              <a:t> </a:t>
            </a:r>
            <a:r>
              <a:rPr dirty="0" sz="800" spc="-10" b="1" i="0">
                <a:latin typeface="Arial"/>
                <a:cs typeface="Arial"/>
              </a:rPr>
              <a:t>Communication Overview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8001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1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Basic</a:t>
            </a:r>
            <a:r>
              <a:rPr dirty="0" spc="70"/>
              <a:t> </a:t>
            </a:r>
            <a:r>
              <a:rPr dirty="0" spc="-10"/>
              <a:t>Concept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39" y="1008430"/>
            <a:ext cx="76809" cy="7680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14515" y="936522"/>
            <a:ext cx="2171700" cy="168275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14097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Arial MT"/>
                <a:cs typeface="Arial MT"/>
              </a:rPr>
              <a:t>Uplink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means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signal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goes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from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50">
                <a:latin typeface="Arial MT"/>
                <a:cs typeface="Arial MT"/>
              </a:rPr>
              <a:t>a </a:t>
            </a:r>
            <a:r>
              <a:rPr dirty="0" sz="1100">
                <a:latin typeface="Arial MT"/>
                <a:cs typeface="Arial MT"/>
              </a:rPr>
              <a:t>ground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station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up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satellite.</a:t>
            </a:r>
            <a:endParaRPr sz="1100">
              <a:latin typeface="Arial MT"/>
              <a:cs typeface="Arial MT"/>
            </a:endParaRPr>
          </a:p>
          <a:p>
            <a:pPr marL="12700" marR="81915">
              <a:lnSpc>
                <a:spcPct val="102600"/>
              </a:lnSpc>
              <a:spcBef>
                <a:spcPts val="300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satellite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catches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signal, </a:t>
            </a:r>
            <a:r>
              <a:rPr dirty="0" sz="1100">
                <a:latin typeface="Arial MT"/>
                <a:cs typeface="Arial MT"/>
              </a:rPr>
              <a:t>makes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stronger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changes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25">
                <a:latin typeface="Arial MT"/>
                <a:cs typeface="Arial MT"/>
              </a:rPr>
              <a:t>its </a:t>
            </a:r>
            <a:r>
              <a:rPr dirty="0" sz="1100" spc="-10">
                <a:latin typeface="Arial MT"/>
                <a:cs typeface="Arial MT"/>
              </a:rPr>
              <a:t>frequency.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99"/>
              </a:lnSpc>
              <a:spcBef>
                <a:spcPts val="300"/>
              </a:spcBef>
            </a:pPr>
            <a:r>
              <a:rPr dirty="0" sz="1100" spc="-10">
                <a:latin typeface="Arial MT"/>
                <a:cs typeface="Arial MT"/>
              </a:rPr>
              <a:t>Downlink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when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signal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comes </a:t>
            </a:r>
            <a:r>
              <a:rPr dirty="0" sz="1100">
                <a:latin typeface="Arial MT"/>
                <a:cs typeface="Arial MT"/>
              </a:rPr>
              <a:t>down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ground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station.</a:t>
            </a:r>
            <a:endParaRPr sz="1100">
              <a:latin typeface="Arial MT"/>
              <a:cs typeface="Arial MT"/>
            </a:endParaRPr>
          </a:p>
          <a:p>
            <a:pPr marL="12700" marR="93980">
              <a:lnSpc>
                <a:spcPct val="102600"/>
              </a:lnSpc>
              <a:spcBef>
                <a:spcPts val="295"/>
              </a:spcBef>
            </a:pP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this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45">
                <a:latin typeface="Arial MT"/>
                <a:cs typeface="Arial MT"/>
              </a:rPr>
              <a:t>way,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satellite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works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like </a:t>
            </a:r>
            <a:r>
              <a:rPr dirty="0" sz="1100">
                <a:latin typeface="Arial MT"/>
                <a:cs typeface="Arial MT"/>
              </a:rPr>
              <a:t>a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big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repeater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in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space.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39" y="1390535"/>
            <a:ext cx="76809" cy="7680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39" y="1944712"/>
            <a:ext cx="76809" cy="7680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39" y="2326817"/>
            <a:ext cx="76809" cy="76809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25547" y="730957"/>
            <a:ext cx="1731979" cy="1731979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2850895" y="2419858"/>
            <a:ext cx="1482090" cy="367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7680" marR="5080" indent="-475615">
              <a:lnSpc>
                <a:spcPct val="140100"/>
              </a:lnSpc>
              <a:spcBef>
                <a:spcPts val="100"/>
              </a:spcBef>
            </a:pPr>
            <a:r>
              <a:rPr dirty="0" sz="800" b="1">
                <a:latin typeface="Arial"/>
                <a:cs typeface="Arial"/>
              </a:rPr>
              <a:t>Figure</a:t>
            </a:r>
            <a:r>
              <a:rPr dirty="0" sz="800" spc="-2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2:</a:t>
            </a:r>
            <a:r>
              <a:rPr dirty="0" sz="800" spc="30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Uplink</a:t>
            </a:r>
            <a:r>
              <a:rPr dirty="0" sz="800" spc="-20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and</a:t>
            </a:r>
            <a:r>
              <a:rPr dirty="0" sz="800" spc="-25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Downlink Schematic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10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Main</a:t>
            </a:r>
            <a:r>
              <a:rPr dirty="0" spc="65"/>
              <a:t> </a:t>
            </a:r>
            <a:r>
              <a:rPr dirty="0" spc="-10"/>
              <a:t>Components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39" y="1132687"/>
            <a:ext cx="76809" cy="7680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414515" y="1060791"/>
            <a:ext cx="2165985" cy="1300480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50800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space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segment</a:t>
            </a:r>
            <a:r>
              <a:rPr dirty="0" sz="1100" spc="-3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satellite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its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equipment.</a:t>
            </a:r>
            <a:endParaRPr sz="1100">
              <a:latin typeface="Arial MT"/>
              <a:cs typeface="Arial MT"/>
            </a:endParaRPr>
          </a:p>
          <a:p>
            <a:pPr marL="12700" marR="262255">
              <a:lnSpc>
                <a:spcPct val="102600"/>
              </a:lnSpc>
              <a:spcBef>
                <a:spcPts val="300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ground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segment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25">
                <a:latin typeface="Arial MT"/>
                <a:cs typeface="Arial MT"/>
              </a:rPr>
              <a:t>the </a:t>
            </a:r>
            <a:r>
              <a:rPr dirty="0" sz="1100">
                <a:latin typeface="Arial MT"/>
                <a:cs typeface="Arial MT"/>
              </a:rPr>
              <a:t>stations,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antennas,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control centers.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user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segment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means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TVs, </a:t>
            </a:r>
            <a:r>
              <a:rPr dirty="0" sz="1100">
                <a:latin typeface="Arial MT"/>
                <a:cs typeface="Arial MT"/>
              </a:rPr>
              <a:t>GPS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devices,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satellite</a:t>
            </a:r>
            <a:r>
              <a:rPr dirty="0" sz="1100" spc="-20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phones.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39" y="1514805"/>
            <a:ext cx="76809" cy="7680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39" y="2068982"/>
            <a:ext cx="76809" cy="7680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25547" y="1107796"/>
            <a:ext cx="1732174" cy="82341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772397" y="1888134"/>
            <a:ext cx="1638935" cy="367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9905" marR="5080" indent="-497840">
              <a:lnSpc>
                <a:spcPct val="140100"/>
              </a:lnSpc>
              <a:spcBef>
                <a:spcPts val="100"/>
              </a:spcBef>
            </a:pPr>
            <a:r>
              <a:rPr dirty="0" sz="800" b="1">
                <a:latin typeface="Arial"/>
                <a:cs typeface="Arial"/>
              </a:rPr>
              <a:t>Figure 3:</a:t>
            </a:r>
            <a:r>
              <a:rPr dirty="0" sz="800" spc="55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Communication</a:t>
            </a:r>
            <a:r>
              <a:rPr dirty="0" sz="800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System Components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10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Working</a:t>
            </a:r>
            <a:r>
              <a:rPr dirty="0" spc="90"/>
              <a:t> </a:t>
            </a:r>
            <a:r>
              <a:rPr dirty="0" spc="-10"/>
              <a:t>Principle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274" y="1062405"/>
            <a:ext cx="134416" cy="13441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51675" y="1061420"/>
            <a:ext cx="6794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0">
                <a:solidFill>
                  <a:srgbClr val="FFFFFF"/>
                </a:solidFill>
                <a:latin typeface="Arial MT"/>
                <a:cs typeface="Arial MT"/>
              </a:rPr>
              <a:t>1</a:t>
            </a:r>
            <a:endParaRPr sz="600">
              <a:latin typeface="Arial MT"/>
              <a:cs typeface="Arial MT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14515" y="1025473"/>
            <a:ext cx="2164715" cy="151066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 marR="273685">
              <a:lnSpc>
                <a:spcPct val="102600"/>
              </a:lnSpc>
              <a:spcBef>
                <a:spcPts val="55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ground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station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sends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up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50">
                <a:latin typeface="Arial MT"/>
                <a:cs typeface="Arial MT"/>
              </a:rPr>
              <a:t>a </a:t>
            </a:r>
            <a:r>
              <a:rPr dirty="0" sz="1100">
                <a:latin typeface="Arial MT"/>
                <a:cs typeface="Arial MT"/>
              </a:rPr>
              <a:t>signal.</a:t>
            </a:r>
            <a:r>
              <a:rPr dirty="0" sz="1100" spc="1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This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is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called</a:t>
            </a:r>
            <a:r>
              <a:rPr dirty="0" sz="1100" spc="-4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uplink.</a:t>
            </a:r>
            <a:endParaRPr sz="1100">
              <a:latin typeface="Arial MT"/>
              <a:cs typeface="Arial MT"/>
            </a:endParaRPr>
          </a:p>
          <a:p>
            <a:pPr marL="12700" marR="129539">
              <a:lnSpc>
                <a:spcPct val="102600"/>
              </a:lnSpc>
              <a:spcBef>
                <a:spcPts val="300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satellite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receives </a:t>
            </a:r>
            <a:r>
              <a:rPr dirty="0" sz="1100">
                <a:latin typeface="Arial MT"/>
                <a:cs typeface="Arial MT"/>
              </a:rPr>
              <a:t>and</a:t>
            </a:r>
            <a:r>
              <a:rPr dirty="0" sz="1100" spc="-1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boosts </a:t>
            </a: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2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signal.</a:t>
            </a:r>
            <a:endParaRPr sz="1100">
              <a:latin typeface="Arial MT"/>
              <a:cs typeface="Arial MT"/>
            </a:endParaRPr>
          </a:p>
          <a:p>
            <a:pPr marL="12700" marR="5080">
              <a:lnSpc>
                <a:spcPct val="102600"/>
              </a:lnSpc>
              <a:spcBef>
                <a:spcPts val="300"/>
              </a:spcBef>
            </a:pPr>
            <a:r>
              <a:rPr dirty="0" sz="1100">
                <a:latin typeface="Arial MT"/>
                <a:cs typeface="Arial MT"/>
              </a:rPr>
              <a:t>The</a:t>
            </a:r>
            <a:r>
              <a:rPr dirty="0" sz="1100" spc="-5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boosted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signal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comes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down</a:t>
            </a:r>
            <a:r>
              <a:rPr dirty="0" sz="1100" spc="-50">
                <a:latin typeface="Arial MT"/>
                <a:cs typeface="Arial MT"/>
              </a:rPr>
              <a:t> </a:t>
            </a:r>
            <a:r>
              <a:rPr dirty="0" sz="1100" spc="-25">
                <a:latin typeface="Arial MT"/>
                <a:cs typeface="Arial MT"/>
              </a:rPr>
              <a:t>to </a:t>
            </a:r>
            <a:r>
              <a:rPr dirty="0" sz="1100">
                <a:latin typeface="Arial MT"/>
                <a:cs typeface="Arial MT"/>
              </a:rPr>
              <a:t>Earth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as</a:t>
            </a:r>
            <a:r>
              <a:rPr dirty="0" sz="1100" spc="-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downlink.</a:t>
            </a:r>
            <a:endParaRPr sz="1100">
              <a:latin typeface="Arial MT"/>
              <a:cs typeface="Arial MT"/>
            </a:endParaRPr>
          </a:p>
          <a:p>
            <a:pPr marL="12700" marR="387985">
              <a:lnSpc>
                <a:spcPct val="102699"/>
              </a:lnSpc>
              <a:spcBef>
                <a:spcPts val="295"/>
              </a:spcBef>
            </a:pPr>
            <a:r>
              <a:rPr dirty="0" sz="1100">
                <a:latin typeface="Arial MT"/>
                <a:cs typeface="Arial MT"/>
              </a:rPr>
              <a:t>This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final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signal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goes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to</a:t>
            </a:r>
            <a:r>
              <a:rPr dirty="0" sz="1100" spc="-40">
                <a:latin typeface="Arial MT"/>
                <a:cs typeface="Arial MT"/>
              </a:rPr>
              <a:t> </a:t>
            </a:r>
            <a:r>
              <a:rPr dirty="0" sz="1100" spc="-20">
                <a:latin typeface="Arial MT"/>
                <a:cs typeface="Arial MT"/>
              </a:rPr>
              <a:t>user </a:t>
            </a:r>
            <a:r>
              <a:rPr dirty="0" sz="1100" spc="-10">
                <a:latin typeface="Arial MT"/>
                <a:cs typeface="Arial MT"/>
              </a:rPr>
              <a:t>devices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like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TV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>
                <a:latin typeface="Arial MT"/>
                <a:cs typeface="Arial MT"/>
              </a:rPr>
              <a:t>or</a:t>
            </a:r>
            <a:r>
              <a:rPr dirty="0" sz="1100" spc="-35">
                <a:latin typeface="Arial MT"/>
                <a:cs typeface="Arial MT"/>
              </a:rPr>
              <a:t> </a:t>
            </a:r>
            <a:r>
              <a:rPr dirty="0" sz="1100" spc="-10">
                <a:latin typeface="Arial MT"/>
                <a:cs typeface="Arial MT"/>
              </a:rPr>
              <a:t>phone.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274" y="1444510"/>
            <a:ext cx="134416" cy="134416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51675" y="1443525"/>
            <a:ext cx="6794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8274" y="1826615"/>
            <a:ext cx="134416" cy="134416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251675" y="1825007"/>
            <a:ext cx="6794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8274" y="2208733"/>
            <a:ext cx="134416" cy="134416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251675" y="2207735"/>
            <a:ext cx="6794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50">
                <a:solidFill>
                  <a:srgbClr val="FFFFFF"/>
                </a:solidFill>
                <a:latin typeface="Arial MT"/>
                <a:cs typeface="Arial MT"/>
              </a:rPr>
              <a:t>4</a:t>
            </a:r>
            <a:endParaRPr sz="600">
              <a:latin typeface="Arial MT"/>
              <a:cs typeface="Arial MT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25547" y="723184"/>
            <a:ext cx="1731979" cy="173197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864104" y="2412085"/>
            <a:ext cx="1455420" cy="367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8315" marR="5080" indent="-476250">
              <a:lnSpc>
                <a:spcPct val="140100"/>
              </a:lnSpc>
              <a:spcBef>
                <a:spcPts val="100"/>
              </a:spcBef>
            </a:pPr>
            <a:r>
              <a:rPr dirty="0" sz="800" b="1">
                <a:latin typeface="Arial"/>
                <a:cs typeface="Arial"/>
              </a:rPr>
              <a:t>Figure</a:t>
            </a:r>
            <a:r>
              <a:rPr dirty="0" sz="800" spc="-2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4:</a:t>
            </a:r>
            <a:r>
              <a:rPr dirty="0" sz="800" spc="3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Principle</a:t>
            </a:r>
            <a:r>
              <a:rPr dirty="0" sz="800" spc="-25" b="1">
                <a:latin typeface="Arial"/>
                <a:cs typeface="Arial"/>
              </a:rPr>
              <a:t> </a:t>
            </a:r>
            <a:r>
              <a:rPr dirty="0" sz="800" b="1">
                <a:latin typeface="Arial"/>
                <a:cs typeface="Arial"/>
              </a:rPr>
              <a:t>of</a:t>
            </a:r>
            <a:r>
              <a:rPr dirty="0" sz="800" spc="-20" b="1">
                <a:latin typeface="Arial"/>
                <a:cs typeface="Arial"/>
              </a:rPr>
              <a:t> </a:t>
            </a:r>
            <a:r>
              <a:rPr dirty="0" sz="800" spc="-10" b="1">
                <a:latin typeface="Arial"/>
                <a:cs typeface="Arial"/>
              </a:rPr>
              <a:t>Satellite Operation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10"/>
              <a:t>10</a:t>
            </a:fld>
            <a:r>
              <a:rPr dirty="0" spc="-70"/>
              <a:t> </a:t>
            </a:r>
            <a:r>
              <a:rPr dirty="0"/>
              <a:t>/</a:t>
            </a:r>
            <a:r>
              <a:rPr dirty="0" spc="-65"/>
              <a:t> </a:t>
            </a:r>
            <a:r>
              <a:rPr dirty="0" spc="-25"/>
              <a:t>17</a:t>
            </a:r>
          </a:p>
        </p:txBody>
      </p:sp>
    </p:spTree>
  </p:cSld>
  <p:clrMapOvr>
    <a:masterClrMapping/>
  </p:clrMapOvr>
  <p:transition spd="fast">
    <p:cut thruBlk="0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 Presented By Nazibur Rahman (IT - 21017)[10pt] Course Code: ICT - 4201 Course Name: Wireless and Mobile Communication[10pt] Course Teacher[4pt] Dr. Md. Nazrul Islam Associate Professor Dept. of ICT, MBSTU </dc:creator>
  <dc:title> Satellite Communication Link [4pt] Connecting the Earth through Space </dc:title>
  <dcterms:created xsi:type="dcterms:W3CDTF">2025-10-31T14:13:28Z</dcterms:created>
  <dcterms:modified xsi:type="dcterms:W3CDTF">2025-10-31T14:13:28Z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2025-10-31T00:00:00Z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2025-10-31T00:00:00Z</vt:filetime>
  </property>
  <property fmtid="{D5CDD505-2E9C-101B-9397-08002B2CF9AE}" pid="5" name="PTEX.Fullbanner">
    <vt:lpwstr>This is pdfTeX, Version 3.141592653-2.6-1.40.27 (TeX Live 2025) kpathsea version 6.4.1</vt:lpwstr>
  </property>
  <property fmtid="{D5CDD505-2E9C-101B-9397-08002B2CF9AE}" pid="6" name="Producer">
    <vt:lpwstr>pdfTeX-1.40.27</vt:lpwstr>
  </property>
</Properties>
</file>